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19D0C-4271-4F5A-B6EB-1193B548D53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9FBD7-1C7E-4A24-8115-EE402082D1D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Brucella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 Species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 </a:t>
            </a:r>
          </a:p>
          <a:p>
            <a:r>
              <a:rPr lang="en-AU" dirty="0">
                <a:latin typeface="Bell MT" pitchFamily="18" charset="0"/>
              </a:rPr>
              <a:t>Small gram-negative rods, aerobic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Facultative intracellular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Zoonosis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Culture is hazardous</a:t>
            </a:r>
          </a:p>
          <a:p>
            <a:r>
              <a:rPr lang="en-AU" dirty="0" smtClean="0">
                <a:latin typeface="Bell MT" pitchFamily="18" charset="0"/>
              </a:rPr>
              <a:t>Potential </a:t>
            </a:r>
            <a:r>
              <a:rPr lang="en-AU" dirty="0">
                <a:latin typeface="Bell MT" pitchFamily="18" charset="0"/>
              </a:rPr>
              <a:t>bioterrorism agent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</a:t>
            </a:r>
            <a:r>
              <a:rPr lang="en-AU" dirty="0">
                <a:latin typeface="Bell MT" pitchFamily="18" charset="0"/>
              </a:rPr>
              <a:t>: D</a:t>
            </a:r>
            <a:r>
              <a:rPr lang="en-AU" dirty="0" smtClean="0">
                <a:latin typeface="Bell MT" pitchFamily="18" charset="0"/>
              </a:rPr>
              <a:t>omestic livestock.</a:t>
            </a:r>
          </a:p>
          <a:p>
            <a:r>
              <a:rPr lang="en-AU" b="1" dirty="0" smtClean="0">
                <a:latin typeface="Bell MT" pitchFamily="18" charset="0"/>
              </a:rPr>
              <a:t>Transmission: </a:t>
            </a:r>
          </a:p>
          <a:p>
            <a:r>
              <a:rPr lang="en-AU" dirty="0">
                <a:latin typeface="Bell MT" pitchFamily="18" charset="0"/>
              </a:rPr>
              <a:t>Unpasteurized dairy </a:t>
            </a:r>
            <a:r>
              <a:rPr lang="en-AU" dirty="0" smtClean="0">
                <a:latin typeface="Bell MT" pitchFamily="18" charset="0"/>
              </a:rPr>
              <a:t>products.</a:t>
            </a:r>
          </a:p>
          <a:p>
            <a:r>
              <a:rPr lang="en-AU" dirty="0">
                <a:latin typeface="Bell MT" pitchFamily="18" charset="0"/>
              </a:rPr>
              <a:t>Direct contact with the animal, work in </a:t>
            </a:r>
            <a:r>
              <a:rPr lang="en-AU" dirty="0" smtClean="0">
                <a:latin typeface="Bell MT" pitchFamily="18" charset="0"/>
              </a:rPr>
              <a:t>slaughterhouse.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Brucella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abortus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cattle.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Brucella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melitensis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goats.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Brucella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suis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pigs.</a:t>
            </a:r>
            <a:endParaRPr lang="en-AU" dirty="0">
              <a:latin typeface="Bell MT" pitchFamily="18" charset="0"/>
            </a:endParaRPr>
          </a:p>
          <a:p>
            <a:r>
              <a:rPr lang="en-AU" dirty="0" err="1" smtClean="0">
                <a:latin typeface="Bell MT" pitchFamily="18" charset="0"/>
              </a:rPr>
              <a:t>Brucella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canis</a:t>
            </a:r>
            <a:r>
              <a:rPr lang="en-AU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dogs.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Endotoxin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Facultative intracellular parasite (localizes in cells of </a:t>
            </a:r>
            <a:r>
              <a:rPr lang="en-AU" dirty="0" err="1" smtClean="0">
                <a:latin typeface="Bell MT" pitchFamily="18" charset="0"/>
              </a:rPr>
              <a:t>reticuloendothelial</a:t>
            </a:r>
            <a:r>
              <a:rPr lang="en-AU" dirty="0" smtClean="0">
                <a:latin typeface="Bell MT" pitchFamily="18" charset="0"/>
              </a:rPr>
              <a:t> system</a:t>
            </a:r>
            <a:r>
              <a:rPr lang="en-AU" dirty="0">
                <a:latin typeface="Bell MT" pitchFamily="18" charset="0"/>
              </a:rPr>
              <a:t>) → </a:t>
            </a:r>
            <a:r>
              <a:rPr lang="en-AU" dirty="0" err="1" smtClean="0">
                <a:latin typeface="Bell MT" pitchFamily="18" charset="0"/>
              </a:rPr>
              <a:t>septicemia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Granulomatous</a:t>
            </a:r>
            <a:r>
              <a:rPr lang="en-AU" dirty="0">
                <a:latin typeface="Bell MT" pitchFamily="18" charset="0"/>
              </a:rPr>
              <a:t> response with central </a:t>
            </a:r>
            <a:r>
              <a:rPr lang="en-AU" dirty="0" smtClean="0">
                <a:latin typeface="Bell MT" pitchFamily="18" charset="0"/>
              </a:rPr>
              <a:t>necrosis.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Disease: brucellosis (undulant fever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dirty="0">
                <a:latin typeface="Bell MT" pitchFamily="18" charset="0"/>
              </a:rPr>
              <a:t>Acute </a:t>
            </a:r>
            <a:r>
              <a:rPr lang="en-AU" dirty="0" err="1">
                <a:latin typeface="Bell MT" pitchFamily="18" charset="0"/>
              </a:rPr>
              <a:t>septicemias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Fever 37.7–40.0 C (100.0–104.0 F) (often in evening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Influenza-like symptoms, including </a:t>
            </a:r>
            <a:r>
              <a:rPr lang="en-AU" dirty="0" err="1" smtClean="0">
                <a:latin typeface="Bell MT" pitchFamily="18" charset="0"/>
              </a:rPr>
              <a:t>arthralgias</a:t>
            </a:r>
            <a:r>
              <a:rPr lang="en-AU" dirty="0" smtClean="0">
                <a:latin typeface="Bell MT" pitchFamily="18" charset="0"/>
              </a:rPr>
              <a:t>, anorexia, </a:t>
            </a:r>
            <a:r>
              <a:rPr lang="en-AU" dirty="0" err="1" smtClean="0">
                <a:latin typeface="Bell MT" pitchFamily="18" charset="0"/>
              </a:rPr>
              <a:t>myalgia</a:t>
            </a:r>
            <a:r>
              <a:rPr lang="en-AU" dirty="0" smtClean="0">
                <a:latin typeface="Bell MT" pitchFamily="18" charset="0"/>
              </a:rPr>
              <a:t>, back pain.</a:t>
            </a:r>
          </a:p>
          <a:p>
            <a:r>
              <a:rPr lang="en-AU" dirty="0" smtClean="0">
                <a:latin typeface="Bell MT" pitchFamily="18" charset="0"/>
              </a:rPr>
              <a:t>Profuse sweating</a:t>
            </a:r>
          </a:p>
          <a:p>
            <a:r>
              <a:rPr lang="en-AU" dirty="0" smtClean="0">
                <a:latin typeface="Bell MT" pitchFamily="18" charset="0"/>
              </a:rPr>
              <a:t>Hepatomegaly</a:t>
            </a:r>
          </a:p>
          <a:p>
            <a:endParaRPr lang="en-AU" dirty="0" smtClean="0">
              <a:latin typeface="Bell MT" pitchFamily="18" charset="0"/>
            </a:endParaRP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b="1" dirty="0">
                <a:latin typeface="Bell MT" pitchFamily="18" charset="0"/>
              </a:rPr>
              <a:t>Diagnosis:</a:t>
            </a:r>
            <a:r>
              <a:rPr lang="en-AU" dirty="0">
                <a:latin typeface="Bell MT" pitchFamily="18" charset="0"/>
              </a:rPr>
              <a:t> culture is hazardous; serum agglutination test, fourfold increase </a:t>
            </a:r>
            <a:r>
              <a:rPr lang="en-AU" dirty="0" smtClean="0">
                <a:latin typeface="Bell MT" pitchFamily="18" charset="0"/>
              </a:rPr>
              <a:t>in </a:t>
            </a:r>
            <a:r>
              <a:rPr lang="en-AU" dirty="0" err="1" smtClean="0">
                <a:latin typeface="Bell MT" pitchFamily="18" charset="0"/>
              </a:rPr>
              <a:t>titer</a:t>
            </a:r>
            <a:r>
              <a:rPr lang="en-AU" dirty="0">
                <a:latin typeface="Bell MT" pitchFamily="18" charset="0"/>
              </a:rPr>
              <a:t>; antibodies against </a:t>
            </a:r>
            <a:r>
              <a:rPr lang="en-AU" dirty="0" err="1">
                <a:latin typeface="Bell MT" pitchFamily="18" charset="0"/>
              </a:rPr>
              <a:t>Brucella</a:t>
            </a:r>
            <a:r>
              <a:rPr lang="en-AU" dirty="0">
                <a:latin typeface="Bell MT" pitchFamily="18" charset="0"/>
              </a:rPr>
              <a:t> &gt;1:160 considered </a:t>
            </a:r>
            <a:r>
              <a:rPr lang="en-AU" dirty="0" smtClean="0">
                <a:latin typeface="Bell MT" pitchFamily="18" charset="0"/>
              </a:rPr>
              <a:t>positive.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rifampin</a:t>
            </a:r>
            <a:r>
              <a:rPr lang="en-AU" dirty="0">
                <a:latin typeface="Bell MT" pitchFamily="18" charset="0"/>
              </a:rPr>
              <a:t> and </a:t>
            </a:r>
            <a:r>
              <a:rPr lang="en-AU" dirty="0" err="1">
                <a:latin typeface="Bell MT" pitchFamily="18" charset="0"/>
              </a:rPr>
              <a:t>doxycycline</a:t>
            </a:r>
            <a:r>
              <a:rPr lang="en-AU" dirty="0">
                <a:latin typeface="Bell MT" pitchFamily="18" charset="0"/>
              </a:rPr>
              <a:t> minimum 6 weeks (adults); </a:t>
            </a:r>
            <a:r>
              <a:rPr lang="en-AU" dirty="0" err="1">
                <a:latin typeface="Bell MT" pitchFamily="18" charset="0"/>
              </a:rPr>
              <a:t>rifampin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and </a:t>
            </a:r>
            <a:r>
              <a:rPr lang="en-AU" dirty="0" err="1" smtClean="0">
                <a:latin typeface="Bell MT" pitchFamily="18" charset="0"/>
              </a:rPr>
              <a:t>cotrimoxazole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(children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Prevention</a:t>
            </a:r>
            <a:r>
              <a:rPr lang="en-AU" dirty="0">
                <a:latin typeface="Bell MT" pitchFamily="18" charset="0"/>
              </a:rPr>
              <a:t>: vaccinate cattle; pasteurize milk (especially goat milk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عرض على الشاشة (3:4)‏</PresentationFormat>
  <Paragraphs>29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Brucella Species</vt:lpstr>
      <vt:lpstr>الشريحة 2</vt:lpstr>
      <vt:lpstr>الشريحة 3</vt:lpstr>
      <vt:lpstr>الشريحة 4</vt:lpstr>
      <vt:lpstr>Pathogenesis</vt:lpstr>
      <vt:lpstr>Disease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Brucella Species</dc:title>
  <dc:creator>Mosab Nouraldein</dc:creator>
  <cp:lastModifiedBy>Mosab Nouraldein</cp:lastModifiedBy>
  <cp:revision>1</cp:revision>
  <dcterms:created xsi:type="dcterms:W3CDTF">2023-02-25T10:16:48Z</dcterms:created>
  <dcterms:modified xsi:type="dcterms:W3CDTF">2023-02-25T10:17:24Z</dcterms:modified>
</cp:coreProperties>
</file>