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3" autoAdjust="0"/>
    <p:restoredTop sz="94660"/>
  </p:normalViewPr>
  <p:slideViewPr>
    <p:cSldViewPr snapToGrid="0">
      <p:cViewPr varScale="1">
        <p:scale>
          <a:sx n="50" d="100"/>
          <a:sy n="50" d="100"/>
        </p:scale>
        <p:origin x="66" y="59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15128" y="1788454"/>
            <a:ext cx="8361229" cy="2098226"/>
          </a:xfrm>
        </p:spPr>
        <p:txBody>
          <a:bodyPr anchor="b">
            <a:noAutofit/>
          </a:bodyPr>
          <a:lstStyle>
            <a:lvl1pPr algn="ct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9906" y="3956279"/>
            <a:ext cx="6831673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3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2858" y="6453386"/>
            <a:ext cx="1607944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3/18/2018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054" y="6453386"/>
            <a:ext cx="7023377" cy="404614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752858" y="744469"/>
            <a:ext cx="10674117" cy="5349671"/>
            <a:chOff x="752858" y="744469"/>
            <a:chExt cx="10674117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8151962" y="1685652"/>
              <a:ext cx="3275013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4" name="Freeform 6"/>
            <p:cNvSpPr/>
            <p:nvPr/>
          </p:nvSpPr>
          <p:spPr bwMode="auto">
            <a:xfrm flipH="1" flipV="1">
              <a:off x="752858" y="744469"/>
              <a:ext cx="3275668" cy="4408488"/>
            </a:xfrm>
            <a:custGeom>
              <a:avLst/>
              <a:gdLst/>
              <a:ahLst/>
              <a:cxnLst/>
              <a:rect l="l" t="t" r="r" b="b"/>
              <a:pathLst>
                <a:path w="10002" h="1000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2295525"/>
            <a:ext cx="9601200" cy="35718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3/18/2018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96561" y="624156"/>
            <a:ext cx="1565766" cy="5243244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624156"/>
            <a:ext cx="8179641" cy="52432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3/18/2018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3/18/2018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025" y="1301360"/>
            <a:ext cx="9612971" cy="2852737"/>
          </a:xfrm>
        </p:spPr>
        <p:txBody>
          <a:bodyPr anchor="b">
            <a:normAutofit/>
          </a:bodyPr>
          <a:lstStyle>
            <a:lvl1pPr algn="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025" y="4216328"/>
            <a:ext cx="9612971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8908" y="6453386"/>
            <a:ext cx="162240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3/18/2018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312" y="6453386"/>
            <a:ext cx="7023377" cy="404614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7" name="Freeform 6" title="Crop Mark"/>
          <p:cNvSpPr/>
          <p:nvPr/>
        </p:nvSpPr>
        <p:spPr bwMode="auto">
          <a:xfrm>
            <a:off x="8151962" y="1685652"/>
            <a:ext cx="3275013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2285999"/>
            <a:ext cx="4447786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25403" y="2285999"/>
            <a:ext cx="4447786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3/18/2018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71600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5014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25014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3/18/2018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3/18/2018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3/18/2018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4800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56020" y="685801"/>
            <a:ext cx="5212080" cy="517525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6344"/>
            <a:ext cx="3855720" cy="3011056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3/18/2018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rmAutofit/>
          </a:bodyPr>
          <a:lstStyle>
            <a:lvl1pPr>
              <a:lnSpc>
                <a:spcPct val="84000"/>
              </a:lnSpc>
              <a:defRPr sz="480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32120" y="0"/>
            <a:ext cx="6659880" cy="6857999"/>
          </a:xfrm>
        </p:spPr>
        <p:txBody>
          <a:bodyPr anchor="t"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5968"/>
            <a:ext cx="3855720" cy="3011432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3/18/2018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286000"/>
            <a:ext cx="96012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3/18/2018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93564" y="6453386"/>
            <a:ext cx="6280830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72736" y="6453386"/>
            <a:ext cx="159629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 title="Side bar"/>
          <p:cNvSpPr/>
          <p:nvPr/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  <p:txStyles>
    <p:titleStyle>
      <a:lvl1pPr algn="l" defTabSz="914400" rtl="0" eaLnBrk="1" latinLnBrk="0" hangingPunct="1">
        <a:lnSpc>
          <a:spcPct val="89000"/>
        </a:lnSpc>
        <a:spcBef>
          <a:spcPct val="0"/>
        </a:spcBef>
        <a:buNone/>
        <a:defRPr sz="44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84048" indent="-384048" algn="l" defTabSz="914400" rtl="0" eaLnBrk="1" latinLnBrk="0" hangingPunct="1">
        <a:lnSpc>
          <a:spcPct val="94000"/>
        </a:lnSpc>
        <a:spcBef>
          <a:spcPts val="1000"/>
        </a:spcBef>
        <a:spcAft>
          <a:spcPts val="200"/>
        </a:spcAft>
        <a:buFont typeface="Franklin Gothic Book" panose="020B0503020102020204" pitchFamily="34" charset="0"/>
        <a:buChar char="■"/>
        <a:defRPr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20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80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7432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200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657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4114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3" orient="horz" pos="1368">
          <p15:clr>
            <a:srgbClr val="F26B43"/>
          </p15:clr>
        </p15:guide>
        <p15:guide id="4" orient="horz" pos="1440">
          <p15:clr>
            <a:srgbClr val="F26B43"/>
          </p15:clr>
        </p15:guide>
        <p15:guide id="6" orient="horz" pos="3696">
          <p15:clr>
            <a:srgbClr val="F26B43"/>
          </p15:clr>
        </p15:guide>
        <p15:guide id="7" orient="horz" pos="432">
          <p15:clr>
            <a:srgbClr val="F26B43"/>
          </p15:clr>
        </p15:guide>
        <p15:guide id="8" orient="horz" pos="1512">
          <p15:clr>
            <a:srgbClr val="F26B43"/>
          </p15:clr>
        </p15:guide>
        <p15:guide id="9" pos="6912">
          <p15:clr>
            <a:srgbClr val="F26B43"/>
          </p15:clr>
        </p15:guide>
        <p15:guide id="10" pos="936">
          <p15:clr>
            <a:srgbClr val="F26B43"/>
          </p15:clr>
        </p15:guide>
        <p15:guide id="11" pos="86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latin typeface="Segoe Print" panose="02000600000000000000" pitchFamily="2" charset="0"/>
              </a:rPr>
              <a:t>Introduction to medical parasitology</a:t>
            </a:r>
            <a:endParaRPr lang="en-US" dirty="0">
              <a:latin typeface="Segoe Print" panose="02000600000000000000" pitchFamily="2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>
                <a:latin typeface="Segoe Print" panose="02000600000000000000" pitchFamily="2" charset="0"/>
              </a:rPr>
              <a:t>Mosab Nouraldein</a:t>
            </a:r>
            <a:endParaRPr lang="en-US" sz="3200" dirty="0">
              <a:latin typeface="Segoe Print" panose="020006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7221799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>
                <a:latin typeface="Segoe Print" panose="02000600000000000000" pitchFamily="2" charset="0"/>
              </a:rPr>
              <a:t>Opportunistic parasite:</a:t>
            </a:r>
          </a:p>
          <a:p>
            <a:pPr marL="0" indent="0">
              <a:buNone/>
            </a:pPr>
            <a:r>
              <a:rPr lang="en-US" sz="3200" dirty="0" smtClean="0">
                <a:latin typeface="Segoe Print" panose="02000600000000000000" pitchFamily="2" charset="0"/>
              </a:rPr>
              <a:t>Parasite that is capable of producing disease in an immune deficient host.</a:t>
            </a:r>
            <a:endParaRPr lang="en-US" sz="3200" dirty="0">
              <a:latin typeface="Segoe Print" panose="020006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0305460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>
                <a:latin typeface="Segoe Print" panose="02000600000000000000" pitchFamily="2" charset="0"/>
              </a:rPr>
              <a:t>Zoonotic parasite:</a:t>
            </a:r>
          </a:p>
          <a:p>
            <a:pPr marL="0" indent="0">
              <a:buNone/>
            </a:pPr>
            <a:r>
              <a:rPr lang="en-US" sz="3200" dirty="0" smtClean="0">
                <a:latin typeface="Segoe Print" panose="02000600000000000000" pitchFamily="2" charset="0"/>
              </a:rPr>
              <a:t>Parasite that primarily infects animals and is transmittable to human.</a:t>
            </a:r>
            <a:endParaRPr lang="en-US" sz="3200" dirty="0">
              <a:latin typeface="Segoe Print" panose="020006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3451565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Segoe Print" panose="02000600000000000000" pitchFamily="2" charset="0"/>
              </a:rPr>
              <a:t>Types of the host</a:t>
            </a:r>
            <a:endParaRPr lang="en-US" dirty="0">
              <a:latin typeface="Segoe Print" panose="02000600000000000000" pitchFamily="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>
                <a:latin typeface="Segoe Print" panose="02000600000000000000" pitchFamily="2" charset="0"/>
              </a:rPr>
              <a:t>Definitive host (DH)</a:t>
            </a:r>
          </a:p>
          <a:p>
            <a:pPr marL="0" indent="0">
              <a:buNone/>
            </a:pPr>
            <a:r>
              <a:rPr lang="en-US" sz="3200" dirty="0" smtClean="0">
                <a:latin typeface="Segoe Print" panose="02000600000000000000" pitchFamily="2" charset="0"/>
              </a:rPr>
              <a:t>HOST THAT HARBOR THE ADULT OR SEXUALLY MATURE STAGES OF THE PARASITE.</a:t>
            </a:r>
            <a:endParaRPr lang="en-US" sz="3200" dirty="0">
              <a:latin typeface="Segoe Print" panose="020006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1215336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>
                <a:latin typeface="Segoe Print" panose="02000600000000000000" pitchFamily="2" charset="0"/>
              </a:rPr>
              <a:t>Intermediate host(IH)</a:t>
            </a:r>
          </a:p>
          <a:p>
            <a:pPr marL="0" indent="0">
              <a:buNone/>
            </a:pPr>
            <a:r>
              <a:rPr lang="en-US" sz="3200" dirty="0" smtClean="0">
                <a:latin typeface="Segoe Print" panose="02000600000000000000" pitchFamily="2" charset="0"/>
              </a:rPr>
              <a:t>HOST THAT HARBOR LARVAL OR SEXUALLY IMMATURE STAGES OF THE PARASITE.</a:t>
            </a:r>
            <a:endParaRPr lang="en-US" sz="3200" dirty="0">
              <a:latin typeface="Segoe Print" panose="020006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5615268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>
                <a:latin typeface="Segoe Print" panose="02000600000000000000" pitchFamily="2" charset="0"/>
              </a:rPr>
              <a:t>Reservoir host (RH)</a:t>
            </a:r>
          </a:p>
          <a:p>
            <a:pPr marL="0" indent="0">
              <a:buNone/>
            </a:pPr>
            <a:r>
              <a:rPr lang="en-US" sz="3200" dirty="0" smtClean="0">
                <a:latin typeface="Segoe Print" panose="02000600000000000000" pitchFamily="2" charset="0"/>
              </a:rPr>
              <a:t>HOST THAT HARBORS THE SAME SPECIES AND SAME STAGES OF THE PARASITE AS MAN. (act as store).</a:t>
            </a:r>
          </a:p>
          <a:p>
            <a:endParaRPr lang="en-US" sz="3200" dirty="0">
              <a:latin typeface="Segoe Print" panose="020006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2662883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200" dirty="0" smtClean="0">
                <a:latin typeface="Segoe Print" panose="02000600000000000000" pitchFamily="2" charset="0"/>
              </a:rPr>
              <a:t>Transport or paratenic host :</a:t>
            </a:r>
          </a:p>
          <a:p>
            <a:r>
              <a:rPr lang="en-US" sz="3200" dirty="0" smtClean="0">
                <a:latin typeface="Segoe Print" panose="02000600000000000000" pitchFamily="2" charset="0"/>
              </a:rPr>
              <a:t>Is the host in whom parasite does not undergo any development but remains alive  and infective to another host.</a:t>
            </a:r>
            <a:endParaRPr lang="en-US" sz="3200" dirty="0">
              <a:latin typeface="Segoe Print" panose="020006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5412337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200" dirty="0" smtClean="0">
                <a:latin typeface="Segoe Print" panose="02000600000000000000" pitchFamily="2" charset="0"/>
              </a:rPr>
              <a:t>Vector</a:t>
            </a:r>
            <a:r>
              <a:rPr lang="en-US" dirty="0" smtClean="0"/>
              <a:t>:</a:t>
            </a:r>
          </a:p>
          <a:p>
            <a:r>
              <a:rPr lang="en-US" sz="3200" dirty="0" smtClean="0">
                <a:latin typeface="Segoe Print" panose="02000600000000000000" pitchFamily="2" charset="0"/>
              </a:rPr>
              <a:t>Is an arthropods that transmit parasites from one host to another.</a:t>
            </a:r>
          </a:p>
          <a:p>
            <a:r>
              <a:rPr lang="en-US" sz="3200" dirty="0" smtClean="0">
                <a:latin typeface="Segoe Print" panose="02000600000000000000" pitchFamily="2" charset="0"/>
              </a:rPr>
              <a:t>Vectors either to be mechanical or biological.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791006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Segoe Print" panose="02000600000000000000" pitchFamily="2" charset="0"/>
              </a:rPr>
              <a:t>Host parasite relationship (symbiosis)</a:t>
            </a:r>
            <a:endParaRPr lang="en-US" dirty="0">
              <a:latin typeface="Segoe Print" panose="02000600000000000000" pitchFamily="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200" dirty="0" smtClean="0">
                <a:latin typeface="Segoe Print" panose="02000600000000000000" pitchFamily="2" charset="0"/>
              </a:rPr>
              <a:t>Mutalism :</a:t>
            </a:r>
          </a:p>
          <a:p>
            <a:r>
              <a:rPr lang="en-US" sz="3200" dirty="0" smtClean="0">
                <a:latin typeface="Segoe Print" panose="02000600000000000000" pitchFamily="2" charset="0"/>
              </a:rPr>
              <a:t>Is a relationship in which both partners  benefit from the association(+/+)</a:t>
            </a:r>
            <a:endParaRPr lang="en-US" sz="3200" dirty="0">
              <a:latin typeface="Segoe Print" panose="020006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9421925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200" dirty="0" smtClean="0">
                <a:latin typeface="Segoe Print" panose="02000600000000000000" pitchFamily="2" charset="0"/>
              </a:rPr>
              <a:t>Commensalism:</a:t>
            </a:r>
          </a:p>
          <a:p>
            <a:r>
              <a:rPr lang="en-US" sz="3200" dirty="0" smtClean="0">
                <a:latin typeface="Segoe Print" panose="02000600000000000000" pitchFamily="2" charset="0"/>
              </a:rPr>
              <a:t>In which one partner benefit from the association , but the host neither helped nor harmed (+/0)</a:t>
            </a:r>
            <a:endParaRPr lang="en-US" sz="3200" dirty="0">
              <a:latin typeface="Segoe Print" panose="020006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524813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200" dirty="0" smtClean="0">
                <a:latin typeface="Segoe Print" panose="02000600000000000000" pitchFamily="2" charset="0"/>
              </a:rPr>
              <a:t>Parasitism:</a:t>
            </a:r>
          </a:p>
          <a:p>
            <a:r>
              <a:rPr lang="en-US" sz="3200" dirty="0" smtClean="0">
                <a:latin typeface="Segoe Print" panose="02000600000000000000" pitchFamily="2" charset="0"/>
              </a:rPr>
              <a:t>In which the parasite lives at the expense of the host (+/-)</a:t>
            </a:r>
            <a:endParaRPr lang="en-US" sz="3200" dirty="0">
              <a:latin typeface="Segoe Print" panose="020006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994483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Segoe Print" panose="02000600000000000000" pitchFamily="2" charset="0"/>
              </a:rPr>
              <a:t>Medical parasitology </a:t>
            </a:r>
            <a:endParaRPr lang="en-US" dirty="0">
              <a:latin typeface="Segoe Print" panose="02000600000000000000" pitchFamily="2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200" b="1" dirty="0" smtClean="0">
                <a:latin typeface="Segoe Print" panose="02000600000000000000" pitchFamily="2" charset="0"/>
              </a:rPr>
              <a:t>Is the  branch of medical sciences dealing with organisms (parasites)which live temporarily or permanently on or within the human body(host).</a:t>
            </a:r>
          </a:p>
          <a:p>
            <a:endParaRPr lang="en-US" sz="3200" b="1" dirty="0" smtClean="0">
              <a:latin typeface="Segoe Print" panose="02000600000000000000" pitchFamily="2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533193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Segoe Print" panose="02000600000000000000" pitchFamily="2" charset="0"/>
              </a:rPr>
              <a:t>Parasite </a:t>
            </a:r>
            <a:endParaRPr lang="en-US" dirty="0">
              <a:latin typeface="Segoe Print" panose="02000600000000000000" pitchFamily="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>
                <a:latin typeface="Segoe Print" panose="02000600000000000000" pitchFamily="2" charset="0"/>
              </a:rPr>
              <a:t>Is  a living organism that lives in (endoparasite) or on (ectoparasite) another organism, termed its host</a:t>
            </a:r>
            <a:endParaRPr lang="en-US" sz="3200" dirty="0">
              <a:latin typeface="Segoe Print" panose="020006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8146846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>
                <a:latin typeface="Segoe Print" panose="02000600000000000000" pitchFamily="2" charset="0"/>
              </a:rPr>
              <a:t> host :</a:t>
            </a:r>
          </a:p>
          <a:p>
            <a:pPr marL="0" indent="0">
              <a:buNone/>
            </a:pPr>
            <a:r>
              <a:rPr lang="en-US" sz="3200" dirty="0" smtClean="0">
                <a:latin typeface="Segoe Print" panose="02000600000000000000" pitchFamily="2" charset="0"/>
              </a:rPr>
              <a:t>Is an organism which harbors the parasite and provides the nourishment and shelter.</a:t>
            </a:r>
          </a:p>
          <a:p>
            <a:pPr marL="0" indent="0">
              <a:buNone/>
            </a:pPr>
            <a:r>
              <a:rPr lang="en-US" sz="3200" dirty="0" smtClean="0">
                <a:latin typeface="Segoe Print" panose="02000600000000000000" pitchFamily="2" charset="0"/>
              </a:rPr>
              <a:t>Host is usually larger than the parasite.</a:t>
            </a:r>
          </a:p>
          <a:p>
            <a:endParaRPr lang="en-US" sz="3200" dirty="0" smtClean="0">
              <a:latin typeface="Segoe Print" panose="02000600000000000000" pitchFamily="2" charset="0"/>
            </a:endParaRPr>
          </a:p>
          <a:p>
            <a:endParaRPr lang="en-US" sz="3200" dirty="0">
              <a:latin typeface="Segoe Print" panose="020006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1290618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Segoe Print" panose="02000600000000000000" pitchFamily="2" charset="0"/>
              </a:rPr>
              <a:t>Types of the parasite</a:t>
            </a:r>
            <a:endParaRPr lang="en-US" dirty="0">
              <a:latin typeface="Segoe Print" panose="02000600000000000000" pitchFamily="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>
                <a:latin typeface="Segoe Print" panose="02000600000000000000" pitchFamily="2" charset="0"/>
              </a:rPr>
              <a:t>Obligatory parasite:</a:t>
            </a:r>
          </a:p>
          <a:p>
            <a:pPr marL="0" indent="0">
              <a:buNone/>
            </a:pPr>
            <a:r>
              <a:rPr lang="en-US" sz="3200" dirty="0" smtClean="0">
                <a:latin typeface="Segoe Print" panose="02000600000000000000" pitchFamily="2" charset="0"/>
              </a:rPr>
              <a:t>Parasite that completely dependent on its host and can not survive without it.</a:t>
            </a:r>
            <a:endParaRPr lang="en-US" sz="3200" dirty="0">
              <a:latin typeface="Segoe Print" panose="020006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2490101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>
                <a:latin typeface="Segoe Print" panose="02000600000000000000" pitchFamily="2" charset="0"/>
              </a:rPr>
              <a:t>Facultative parasite:</a:t>
            </a:r>
          </a:p>
          <a:p>
            <a:r>
              <a:rPr lang="en-US" sz="3200" dirty="0" smtClean="0">
                <a:latin typeface="Segoe Print" panose="02000600000000000000" pitchFamily="2" charset="0"/>
              </a:rPr>
              <a:t>Parasite that can change its life style between free living in the environment and parasitic according to the surrounding conditions</a:t>
            </a:r>
            <a:endParaRPr lang="en-US" sz="3200" dirty="0">
              <a:latin typeface="Segoe Print" panose="020006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430116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>
                <a:latin typeface="Segoe Print" panose="02000600000000000000" pitchFamily="2" charset="0"/>
              </a:rPr>
              <a:t>Accidental parasite:</a:t>
            </a:r>
          </a:p>
          <a:p>
            <a:r>
              <a:rPr lang="en-US" sz="3200" dirty="0" smtClean="0">
                <a:latin typeface="Segoe Print" panose="02000600000000000000" pitchFamily="2" charset="0"/>
              </a:rPr>
              <a:t>Parasite that affect an unusual host</a:t>
            </a:r>
          </a:p>
          <a:p>
            <a:pPr marL="0" indent="0">
              <a:buNone/>
            </a:pPr>
            <a:endParaRPr lang="en-US" sz="3200" dirty="0">
              <a:latin typeface="Segoe Print" panose="020006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1106733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>
                <a:latin typeface="Segoe Print" panose="02000600000000000000" pitchFamily="2" charset="0"/>
              </a:rPr>
              <a:t>Temporary parasite:</a:t>
            </a:r>
          </a:p>
          <a:p>
            <a:pPr marL="0" indent="0">
              <a:buNone/>
            </a:pPr>
            <a:r>
              <a:rPr lang="en-US" sz="3200" dirty="0" smtClean="0">
                <a:latin typeface="Segoe Print" panose="02000600000000000000" pitchFamily="2" charset="0"/>
              </a:rPr>
              <a:t>Parasites that visits the host only for feeding and then leave it. </a:t>
            </a:r>
            <a:endParaRPr lang="en-US" sz="3200" dirty="0">
              <a:latin typeface="Segoe Print" panose="020006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8507700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>
                <a:latin typeface="Segoe Print" panose="02000600000000000000" pitchFamily="2" charset="0"/>
              </a:rPr>
              <a:t>Permanent parasite:</a:t>
            </a:r>
          </a:p>
          <a:p>
            <a:pPr marL="0" indent="0">
              <a:buNone/>
            </a:pPr>
            <a:r>
              <a:rPr lang="en-US" sz="3200" dirty="0" smtClean="0">
                <a:latin typeface="Segoe Print" panose="02000600000000000000" pitchFamily="2" charset="0"/>
              </a:rPr>
              <a:t>Parasite that lives in or on its host without leaving it</a:t>
            </a:r>
            <a:endParaRPr lang="en-US" sz="3200" dirty="0">
              <a:latin typeface="Segoe Print" panose="020006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007029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rop">
  <a:themeElements>
    <a:clrScheme name="Crop">
      <a:dk1>
        <a:sysClr val="windowText" lastClr="000000"/>
      </a:dk1>
      <a:lt1>
        <a:sysClr val="window" lastClr="FFFFFF"/>
      </a:lt1>
      <a:dk2>
        <a:srgbClr val="191B0E"/>
      </a:dk2>
      <a:lt2>
        <a:srgbClr val="EFEDE3"/>
      </a:lt2>
      <a:accent1>
        <a:srgbClr val="8C8D86"/>
      </a:accent1>
      <a:accent2>
        <a:srgbClr val="E6C069"/>
      </a:accent2>
      <a:accent3>
        <a:srgbClr val="897B61"/>
      </a:accent3>
      <a:accent4>
        <a:srgbClr val="8DAB8E"/>
      </a:accent4>
      <a:accent5>
        <a:srgbClr val="77A2BB"/>
      </a:accent5>
      <a:accent6>
        <a:srgbClr val="E28394"/>
      </a:accent6>
      <a:hlink>
        <a:srgbClr val="77A2BB"/>
      </a:hlink>
      <a:folHlink>
        <a:srgbClr val="957A99"/>
      </a:folHlink>
    </a:clrScheme>
    <a:fontScheme name="Crop">
      <a:maj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Crop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rop" id="{EC9488ED-E761-4D60-9AC4-764D1FE2C171}" vid="{CE19780C-D67D-4C13-9DE9-A52BC3BA51B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TM10001105[[fn=Crop]]</Template>
  <TotalTime>71</TotalTime>
  <Words>354</Words>
  <Application>Microsoft Office PowerPoint</Application>
  <PresentationFormat>Widescreen</PresentationFormat>
  <Paragraphs>43</Paragraphs>
  <Slides>19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2" baseType="lpstr">
      <vt:lpstr>Franklin Gothic Book</vt:lpstr>
      <vt:lpstr>Segoe Print</vt:lpstr>
      <vt:lpstr>Crop</vt:lpstr>
      <vt:lpstr>Introduction to medical parasitology</vt:lpstr>
      <vt:lpstr>Medical parasitology </vt:lpstr>
      <vt:lpstr>Parasite </vt:lpstr>
      <vt:lpstr>PowerPoint Presentation</vt:lpstr>
      <vt:lpstr>Types of the parasite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Types of the host</vt:lpstr>
      <vt:lpstr>PowerPoint Presentation</vt:lpstr>
      <vt:lpstr>PowerPoint Presentation</vt:lpstr>
      <vt:lpstr>PowerPoint Presentation</vt:lpstr>
      <vt:lpstr>PowerPoint Presentation</vt:lpstr>
      <vt:lpstr>Host parasite relationship (symbiosis)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 medical parasitology</dc:title>
  <dc:creator>Mosab Nouraldein</dc:creator>
  <cp:lastModifiedBy>Mosab Nouraldein</cp:lastModifiedBy>
  <cp:revision>17</cp:revision>
  <dcterms:created xsi:type="dcterms:W3CDTF">2017-10-16T17:46:52Z</dcterms:created>
  <dcterms:modified xsi:type="dcterms:W3CDTF">2018-03-19T04:39:41Z</dcterms:modified>
</cp:coreProperties>
</file>