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73" r:id="rId3"/>
    <p:sldId id="296" r:id="rId4"/>
    <p:sldId id="284" r:id="rId5"/>
    <p:sldId id="303" r:id="rId6"/>
    <p:sldId id="267" r:id="rId7"/>
    <p:sldId id="286" r:id="rId8"/>
    <p:sldId id="275" r:id="rId9"/>
    <p:sldId id="266" r:id="rId10"/>
    <p:sldId id="292" r:id="rId11"/>
    <p:sldId id="293" r:id="rId12"/>
    <p:sldId id="294" r:id="rId13"/>
    <p:sldId id="295" r:id="rId14"/>
    <p:sldId id="302" r:id="rId15"/>
    <p:sldId id="297" r:id="rId16"/>
    <p:sldId id="299" r:id="rId17"/>
    <p:sldId id="288" r:id="rId18"/>
    <p:sldId id="289" r:id="rId19"/>
    <p:sldId id="290" r:id="rId20"/>
    <p:sldId id="291" r:id="rId21"/>
    <p:sldId id="298" r:id="rId22"/>
    <p:sldId id="300" r:id="rId23"/>
    <p:sldId id="272" r:id="rId24"/>
    <p:sldId id="301" r:id="rId25"/>
    <p:sldId id="304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78505" autoAdjust="0"/>
  </p:normalViewPr>
  <p:slideViewPr>
    <p:cSldViewPr>
      <p:cViewPr varScale="1">
        <p:scale>
          <a:sx n="54" d="100"/>
          <a:sy n="54" d="100"/>
        </p:scale>
        <p:origin x="-18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FA3DA91-81D8-4EBC-B13E-7E0BA0C7B1CB}" type="datetimeFigureOut">
              <a:rPr lang="ar-SA" smtClean="0"/>
              <a:pPr/>
              <a:t>14/01/37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C850819-C42B-41B4-B228-3C7255AAAC8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source=images&amp;cd=&amp;cad=rja&amp;uact=8&amp;ved=&amp;url=http://www.seeds4thesoul.com/2014/12/28/december-28-2014-microscopic-vision/&amp;psig=AFQjCNGKGRLyaxfYitxxS_NuhjbMs8Jdfg&amp;ust=144597914184554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stern-blot.us/index.php?page=secondary-antibody" TargetMode="External"/><Relationship Id="rId2" Type="http://schemas.openxmlformats.org/officeDocument/2006/relationships/hyperlink" Target="http://www.sinobiological.com/Primary-Antibody-a-3674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&amp;esrc=s&amp;source=images&amp;cd=&amp;cad=rja&amp;uact=8&amp;ved=0CAcQjRxqFQoTCOix7tbs4cgCFYI3FAodvP0PKw&amp;url=http://www.alibaba.com/product-detail/RPMI-1640-with-L-glutamine_111391546.html&amp;psig=AFQjCNHEwPyVLfvbwhkr4hc_uLPOY6Viww&amp;ust=1446007684993638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url?sa=i&amp;rct=j&amp;q=&amp;esrc=s&amp;source=images&amp;cd=&amp;cad=rja&amp;uact=8&amp;ved=0CAcQjRxqFQoTCP35mrXu4cgCFYa2FAod8fYOOw&amp;url=http://www.forschung3r.ch/fr/publications/bu2.html&amp;bvm=bv.105841590,d.d24&amp;psig=AFQjCNGi7NWAzeWEvM6toEQMz34cWpz8NQ&amp;ust=1446008152638263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gle.com/url?sa=i&amp;rct=j&amp;q=&amp;esrc=s&amp;source=images&amp;cd=&amp;cad=rja&amp;uact=8&amp;ved=&amp;url=http://prame.labnetinternational.com/products/electrophoresis-and-molecular-biology-equipment/multigene-mini-personal-thermal-cycler&amp;psig=AFQjCNFuG_a0QaaDmIgxj4qKzegyco7WzQ&amp;ust=1446008897887234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source=images&amp;cd=&amp;cad=rja&amp;uact=8&amp;ved=0CAcQjRxqFQoTCLXV062D4cgCFUS3FAodRoYKiQ&amp;url=http://imggood.com/dandruff-under-microscope.html&amp;psig=AFQjCNGKGRLyaxfYitxxS_NuhjbMs8Jdfg&amp;ust=144597914184554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Laboratory diagnosis of parasitic infections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NourAldein</a:t>
            </a:r>
          </a:p>
          <a:p>
            <a:endParaRPr lang="en-US" dirty="0" smtClean="0"/>
          </a:p>
        </p:txBody>
      </p:sp>
      <p:pic>
        <p:nvPicPr>
          <p:cNvPr id="15362" name="Picture 2" descr="https://encrypted-tbn2.gstatic.com/images?q=tbn:ANd9GcQOlTQY1XUs7vrI5jtUdZYeiHIu0wRCM-HK3rvB0kIQEuquhR4HZ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2615" y="812628"/>
            <a:ext cx="4029149" cy="2688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Concentration techniques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purposes of concentration techniques are to:                                                        </a:t>
            </a:r>
          </a:p>
          <a:p>
            <a:r>
              <a:rPr lang="en-US" dirty="0" smtClean="0"/>
              <a:t>1-increase the parasite number                         </a:t>
            </a:r>
          </a:p>
          <a:p>
            <a:r>
              <a:rPr lang="en-US" dirty="0" smtClean="0"/>
              <a:t>2-to remove debris</a:t>
            </a:r>
          </a:p>
          <a:p>
            <a:r>
              <a:rPr lang="en-US" dirty="0" smtClean="0"/>
              <a:t>3- count parasite                                                   </a:t>
            </a:r>
          </a:p>
          <a:p>
            <a:r>
              <a:rPr lang="en-US" dirty="0" smtClean="0"/>
              <a:t>4-montoring the treatment                            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Stool concentration techniques         </a:t>
            </a:r>
          </a:p>
          <a:p>
            <a:r>
              <a:rPr lang="en-US" dirty="0" smtClean="0"/>
              <a:t>Either by  :                                                                      </a:t>
            </a:r>
          </a:p>
          <a:p>
            <a:r>
              <a:rPr lang="en-US" dirty="0" smtClean="0"/>
              <a:t>Sedimentation                                                              </a:t>
            </a:r>
          </a:p>
          <a:p>
            <a:r>
              <a:rPr lang="en-US" dirty="0" smtClean="0"/>
              <a:t>Flotation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Sedimentation methods :                                       </a:t>
            </a:r>
          </a:p>
          <a:p>
            <a:r>
              <a:rPr lang="en-US" dirty="0" smtClean="0"/>
              <a:t>Formal ether centrifugation concentration technique</a:t>
            </a:r>
          </a:p>
          <a:p>
            <a:r>
              <a:rPr lang="en-US" dirty="0" smtClean="0"/>
              <a:t>Formal detergent   concentration technique </a:t>
            </a:r>
          </a:p>
          <a:p>
            <a:r>
              <a:rPr lang="en-US" dirty="0" smtClean="0"/>
              <a:t>Flotation technique :                                                 </a:t>
            </a:r>
          </a:p>
          <a:p>
            <a:r>
              <a:rPr lang="en-US" dirty="0" smtClean="0"/>
              <a:t>Saturated sodium chloride flotation technique  .</a:t>
            </a:r>
          </a:p>
          <a:p>
            <a:r>
              <a:rPr lang="en-US" dirty="0" smtClean="0"/>
              <a:t>Zinc sulphate flotation technique       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concentration techniques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Buffy coat technique                                                   </a:t>
            </a:r>
          </a:p>
          <a:p>
            <a:r>
              <a:rPr lang="en-US" dirty="0" smtClean="0"/>
              <a:t>venous blood concentration technique              venous blood filtration concentration </a:t>
            </a:r>
            <a:r>
              <a:rPr lang="ar-SA" dirty="0" smtClean="0"/>
              <a:t>   </a:t>
            </a:r>
            <a:endParaRPr lang="en-US" dirty="0" smtClean="0"/>
          </a:p>
          <a:p>
            <a:r>
              <a:rPr lang="en-US" dirty="0" smtClean="0"/>
              <a:t>Technique.                                                                       </a:t>
            </a:r>
          </a:p>
          <a:p>
            <a:r>
              <a:rPr lang="en-US" dirty="0" smtClean="0"/>
              <a:t>Buffy coat technique                                                  </a:t>
            </a:r>
          </a:p>
          <a:p>
            <a:r>
              <a:rPr lang="en-US" dirty="0" smtClean="0"/>
              <a:t>Knott concentration technique                               triple centrifugation tube  concentration technique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Staining techniques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Temporary staining techniques                               permanent staining techniques                          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Serology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absence of tissue or biologic parasitic  specimen or  when lacking the microscopy  .</a:t>
            </a:r>
          </a:p>
          <a:p>
            <a:r>
              <a:rPr lang="en-US" dirty="0" smtClean="0"/>
              <a:t>Either it detects parasitic antigen or it detect antibodies produced as a result of parasitic infection .                                                                   </a:t>
            </a:r>
          </a:p>
          <a:p>
            <a:r>
              <a:rPr lang="en-US" dirty="0" smtClean="0"/>
              <a:t>                                                                   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case of antibody detection it does not discriminate between active and past infection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ELISA                                                 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Enzyme-linked Immunosorbent Assays (ELISAs) combine the specificity of antibodies with the sensitivity of simple enzyme assays, by using antibodies or antigens coupled to an </a:t>
            </a:r>
            <a:r>
              <a:rPr lang="ar-SA" dirty="0" smtClean="0"/>
              <a:t>   </a:t>
            </a:r>
            <a:r>
              <a:rPr lang="en-US" dirty="0" smtClean="0"/>
              <a:t>easily-assayed enzyme.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ELISAs can provide a useful measurement of antigen or antibody concentration .   </a:t>
            </a:r>
          </a:p>
          <a:p>
            <a:r>
              <a:rPr lang="en-US" dirty="0" smtClean="0"/>
              <a:t>There are two main variations on this method: The ELISA can be used to detect the presence of antigens that are recognized by an antibody or it can be used to test for antibodies that recognize an antigen.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1) coat the microtiter plate wells with antigen; 2) block all unbound sites to prevent false positive results;</a:t>
            </a:r>
          </a:p>
          <a:p>
            <a:r>
              <a:rPr lang="en-US" dirty="0" smtClean="0"/>
              <a:t> 3) add </a:t>
            </a:r>
            <a:r>
              <a:rPr lang="en-US" dirty="0" smtClean="0">
                <a:hlinkClick r:id="rId2"/>
              </a:rPr>
              <a:t>primary antibody</a:t>
            </a:r>
            <a:r>
              <a:rPr lang="en-US" dirty="0" smtClean="0"/>
              <a:t> (e.g. to the wells; </a:t>
            </a:r>
          </a:p>
          <a:p>
            <a:r>
              <a:rPr lang="en-US" dirty="0" smtClean="0"/>
              <a:t> 4) add </a:t>
            </a:r>
            <a:r>
              <a:rPr lang="en-US" dirty="0" smtClean="0">
                <a:hlinkClick r:id="rId3"/>
              </a:rPr>
              <a:t>secondary antibody</a:t>
            </a:r>
            <a:r>
              <a:rPr lang="en-US" dirty="0" smtClean="0"/>
              <a:t> conjugated to an enzyme</a:t>
            </a:r>
          </a:p>
          <a:p>
            <a:r>
              <a:rPr lang="en-US" dirty="0" smtClean="0"/>
              <a:t>5) reaction of a substrate with the enzyme to produce a colored product, thus indicating a positive reaction.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Samples and transmission mode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Mostly there are  an intimate relationship  between mode of transmission  of parasite and parasitological specimens                                                                         </a:t>
            </a:r>
          </a:p>
          <a:p>
            <a:r>
              <a:rPr lang="en-US" dirty="0" smtClean="0"/>
              <a:t>E.g.: fecal oral route (FOR): stool                      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en-US" dirty="0" smtClean="0"/>
              <a:t>Blood transfusion : blood                                           </a:t>
            </a:r>
          </a:p>
          <a:p>
            <a:r>
              <a:rPr lang="en-US" dirty="0" smtClean="0"/>
              <a:t>Congenital transmission :amniotic fluid             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RDTS                                             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rapid diagnostic tests (RDTs) have the potential to greatly improve the quality of management of infections, especially in remote areas with limited access to good quality microscopy services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Cultivation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Invitro cultivation :                                                       </a:t>
            </a:r>
          </a:p>
          <a:p>
            <a:r>
              <a:rPr lang="en-US" dirty="0" smtClean="0"/>
              <a:t>using culture media i.e.  RPMI1640.</a:t>
            </a:r>
            <a:endParaRPr lang="ar-SA" dirty="0" smtClean="0"/>
          </a:p>
          <a:p>
            <a:endParaRPr lang="en-US" dirty="0" smtClean="0"/>
          </a:p>
        </p:txBody>
      </p:sp>
      <p:sp>
        <p:nvSpPr>
          <p:cNvPr id="3074" name="AutoShape 2" descr="data:image/jpeg;base64,/9j/4AAQSkZJRgABAQAAAQABAAD/2wCEAAkGBxAPDw8PDw0PDw8PDw0PDw0PDw8PDw8PFBEWFhQRFRUYHCggGBolGxQUITEhJSkrLi4wFx81ODMsNygtLisBCgoKDg0OFBAQFywcHBwsLCwsLCwsLCwsLCwsLy8sLCwsLCwsLCwsLCwsLCwsLCwsLCwsLCwsLCwsLCwsLCwsLP/AABEIAQoAvgMBEQACEQEDEQH/xAAcAAACAgMBAQAAAAAAAAAAAAAAAQMFAgQHBgj/xABKEAACAQMBAwcHBgsHBAMAAAABAgADBBESBSExBgcTIkFRcTJhc4GRsbIUIyQ0QqElMzVSYnJ0s8HC0RVDU2OS4fAWgqKjRGST/8QAHAEBAQADAQEBAQAAAAAAAAAAAAECBAUDBgcI/8QAPREBAAECAgYGBwcDBAMAAAAAAAECAwQRBRIxMjNxBhMUIUFRNEJygZGxwRUiJFJhodEHI+EWQ6LwYoKS/9oADAMBAAIRAxEAPwDsOJk8zhRiDMQQIUYgKAQCAoQQohCgLEAxCFiFEIRgGICIgIyoUAxAUDbxIyGIQQoxAIBAUKMQDEBQCAYhCxCliEyEAxAUBGEEBQAwFiEKUEDakZCAQCAQogEBQExxIMWY+aFyRkN+d9wkMmJRu8+2TvXI9Ld59sGR5bvliUyZqZc0yMyoUAgKEKAQFCDEBQrahRiAQDEKeICgEAgR1ez1yEIhCspFEAMgjMgzSZQiSZMSgKAQFCCAoCgEDahRCiQEB4gGIBiAiIEVfs9cLCAGFZAyAzARMgwJkElKZQJpkxLEIMQFiEGIUoQoBAUDakUSgkUQHiAQFAIEVxwhYauZFM+uAtcge7zwALAypHrY84lgbMyYFiFLEBQggKAoBAMQNmQEAhRAYgGIBiAoEVyDjhmFhpZ3zHNWZ8ZcxHmTMZg8PXIGDKHQBLHAyMjf2SwS2sTJiMQEYBAWICMIWIBAWIG1IogEBwCAQCAQjS2klwQpt3pgjOpagbrcMYI4Eb5Jz8GVOXiqxSuOrrIO5t3HHDIyD4TD7zL7qeij434HHGkMsveTk1not26//wBao/jJ3rnSmSlU34zvA4s7Ae0y95OqK9KppBJAwRggDPvjKU7kVlZ3WTi4RKQfBwpeqcAHt3CWIkzhemZMBAUAMqEYCMBQCFKEbMiiA4BAcAxAIChCY48ewQrRulIAJwSAQDjvP+wmMyyiIRUKm5gynhuxu9sRLLKEXRkb9/tP9ZDNItXA3j3y5scmZqalxuB3YlzMk1E6Scncxz3dmP4SwxbMBGApQQFAUIUIMQsFCtmQEBwCAQCAQMajhR7h3wNdmPHt9wkZZIKr6t3YJBiBACIEZECM7iD3SCer11IBI7iNxEy2ogsdq4boqxw43BzuDdxkifAyW8yQjCAwpShQhYgEEFCtiQEBwCAQHAwrVAgyTu957oGmHLHJ7dwH8P6yMogqj9g9Z75JZIxIxZYlBiUYMJBGVgKm2JIWUO0bBaoyNzDeCOMy2sWeyr5gRSq8cdVuw47IiSYXEqAwFiVCMBQCAsQNiRRAIDgEAgedqXhr3LIp6lLdkcM9p8TMc+9lELPgO48PARKwwAkWUi0pUZhIGTW5lELJjjCI2WBGywGhiBV7RugtUU2GnI106oO7WOKn/nbKL6wq66at2kCGMtiAjAUoUBQCBPiQEBwCA4Gjtm8FGg7llXcEVmOkB2Olcns3mYV1RTGb1s2q7terTGcqDk/c26Ap8pomtnU6601aj6/VPOm7R5tivB36adbUnLksl2lRZinSAsMEjeOPDGeMvWUzOWadlvREVTG1KLxBwMvWQx7PX5F8uXvjrIOz1l8tXvl6yDs9fkyW+HY0uvDGbNbI7RX7WDJ1kHUV+QFxTbgw8DLFcJNmuPA9PdvmWcPOYnyQvUVM6nVR25YDdJNUebOm1XVspmVFtytTdqIputUajl0IZRu7x4THXp83rGFuxtpXWx6p6q9gUjxOcxTXnJdsalGdW1bz0aZQpGAShSBQJ4DgEAgOBz7nhvGS3t6IOBVquz+cIu4e1vunPx9X3YpfU9FbMVX7lyfVj5ucbNtOmGmlTr17xj1ETOhKYxl2xvJ7t4A7e6adunWjujOX1OLr6uc66ootxtmdsz5Qs12VttCPmbo4/wAsN/Wempdj1ZaHX6Mq/wBylO13tpONvXOO+1Y+4SZ3fKTq9G1bLlPxRnbe1hxoVB42tUfwjXux4SyjCYCrZXT/APSJuU+0h5SAfrUHEddc8mcaOwc+tHxY/wDVt+P8P10m/rJ19a/ZWFnx/dieWl72mj/oP9Y6+pY0Ph/+ywblheH7dIeCTGb9T0p0Ph/L92pccoLyp5V1U8AcD7pjN2qdsy2LejcPRsohomq5Oo1GLDtLEn2zDWna2epoiMsoen5JHpbouc6uiy284LZwWxwyd339897dc11xLj6RtRZs5R5/9h1LY3lD1+6dG0+Nxu6ujNlyShSgBgYwDECcQCA4BAIHNeecdSyP6Vf3LOdj/VfX9Et+9yhQ8gd1vtJwSGUWIDAkMAXqZAI8B7JsaEpibs5xm0v6h3KqMJbmmctuz3KrlTy2v7a7o2lq+pqq0gC71iS7uVUbmG7cPbO5irkWq9WKY+D880Xh6sTam5Xcrjvy7peg5b7Y2vYXFVbOjd3drb0ab17lukwrtksAV3EBdJO44yczW7TT40Q350dX4X609nyuuHopW+U1QHp06mnqsQHOBx8+fYZu1dmpp1po/VzLNnSV25qUXfGY78u/Lb4cm4nKW7JIFy2QFJylLg2ccV8x9k9KLGGrq1Yp/Xxat7EaSw9um5Vc7pmY8Nse5IOUV321gfGlSP8ALM5wFj8vza0abx1P+5+0fwR5RXHb0LeNGn/SY/Ztjyen+ocdHrEduOfKt7RvG3WYTouxPg9qelGPp2VfP+UZ2hSbOrZ2z2P7Ms8qtE2MtnyblnpdpDOI1/Lxn+Xj+XGzadrfVaVEaaeKbqm8hNSglRnszmfI4q3TbuTFOx+36CxdeKwdFy5Oc7M2zyA+sv6L+ImOH3003waebq2x/KHrnTtPh8burmbLlERClAUAgKBPAIDgEAgc4551+asz3VK3wrOdj/VfXdE5/u3eUPO8hPqu0vGw+OrNrQXGlz/6j+iWv/b6NPaG3tlWl0vy/Z9arc0mtrq1uaAUvqpvkUTlhu1L586j6+ppDi+58RoD0WcvOU/PNy2vrK+tqNrXegfkWqvTGipTLVnPVIYEEgUxg4zvOOJmi7aPk7caLOzXpUTFG3JD6vIwdWOzPkY9eeInZpidSjLLwfMXK7XWXNfWzzqyy2RPdl/lvLeqd+ugd51fO6d2cDO7jjA/5iekdZE5xEfF5zGEriIqrrj9Jpme9LRql/8ACZeGUqasH/hEypqvTOz93letYCLc6tf3vDOmYgwWzvXA37w6nw3YzPWiqvPKqMo82liLeFiiK7dcVT5ZZM565T5tGLlH5AvHh3cZjXE6u16WqqOsp+54x4qjnLOdp1/MlAf+pZ8DjeLL+jOjUfgKOclyA+sv6I/EJ5Yffeum+DTzdW2P5Q9c6lra+Hxm6upsuURhSgKAoCgTiAQCA4BIOec8o+YtT/m1PhE5+P2UvrOinGu8nmuQo+ibSP6Vj9zVJt6C48tD+o/olv3/AES7S2Pb3IXp6K1NOdOQQRnuIn1FyzRXvQ/I8Pir1jh1ZZ+CNebqhXIb5DWc4HWZ6gBA87NvmnXbw1O3J2LOJ0lc2Uy9Zack66qqqtKkigAKXO4AYAwomXbrVMZQ8/sfFXKtaqYj3tunyOf7VdB+qhY/eRPOrSFPhQ96dA3O7WuNmnyOpjjXfz6URZ5/aNXhTD2+wLc71yZ+CQcj6H+JWPrQfyyTpG54RDP/AE/h/GZZjkjbd9U/9yj3CY/aF79Gf2Bhf1+J/wDSdsN+avZ9v/aScfemMmVOgsLTMTlPxcq5yD+FLnwofulnzWM4sv2Do5GWAo97Lm/+sv6I/EJ54ffZab4NPN1XY3lD1zqWtr4fGbq6my5RGFIwFAIGMCeAQHIDEKcDnvPIPo1sf85vhnPx+yjm+q6Kce5yVXNRYrXpX1NiQpa0JxjO41Diemi7k25qqjadNcPTfps26tnf9Hq7HlHsancfJKd1brcisbc02DBzXVtBp6mGNWoY4+E6Nd6uvbL42zg7FmMqKYWdHlRYPcG0W+tzdK70zb9IBV6Rc6k0niRg7vNPJspk29ZtTqVReWxpUqnRVavTU9FOpuGhmzhW3jce+BvUa6OWCVEcrpDBWDFcgMM44ZBB9cDMMM6cjUACVyMgHgceowo8IDhChXCecU/hS78aQ/8AUk42Ln+7L9K6Px+Ate/5pOb/AOsv6FviWYYffTTfBp5urbG8r1GdS1tfEYzdXU2XKIwFAUAgKBNAIDkU4CgeA54x9Et/Tn4Zz8fso5vqeivpFz2fq0uZcbr3xtvdUjAbKmx0s3rHv+ikNG41VWrXKjZNXlPeJcotBOmout6WpOapO5GqrTBOAQD550Hx612JsK6vqtzh7RLOjyiublnNOo17roXAbQjZ0qCVAzxAzA53d0G6C7tAX6O8S52s+PIHyQ36MvrdLY4/RgdS5O7VNpX2q/yS6udV7YUilpS6V0/B9LrsMjC7sZ84gaO3KNWzq8pai3NapWbZNCsKrNhqZd7oBaePIVVAAx3Z4mBoDbVPZlreWKU6ezLmtWtKQqC5avaUUrWxb5UpYDS+im2VxvfSe3ICtW8NzY0iLqp+DuTa3tFqVeohW/6dlZ30nrleh04bI6zQO3W7lqaMeLIjHxIBMK4Xzg/lS8/Xp/uknFxXFqfpmgfQLPKfnKbm/wDrL+ib4lmOH3/cw03waebq2xfK9RnUtbXxGM3V1NlyiMBGAoBAUCaAQCQOFEDwfPCPodH0/wDIZoY/dp5vp+is/ia/Z+rR5lx1b39a39zxgNlTZ6Wb9nlP0dIeirAqyqVbylKgqfEds33yJpSVc6VVcksdIAyx4k47fPCPL06+zqh6M2FIKDf2rHorYhKSr0lbIB1dG+cnAPWOGwTvCW127s6m1w1uDrY0nraKFSkKzEpRVhUcKj41IuQ27t4QF/amy6lWv0j0hUuEFpWWtlenpKSOjweq6/PEbvzzAfJSx2YlOtR2f0bowpVKzLUe41B1ZUzUcknCoQBncO7MDC95A7PqpbUzSqIlrSFuq061RBVt9St0FbB+cTUinB7RCvT4g8HBOX5/Cl56RfgWcXFcWp+naCj8BZ5T85T8gD9Jf0TfEsxsb7z03wqebq2xOI8DOpafD43Yu5suURgKAoBARhU0IUKcAkBA8NzvD6FS81wPgaaOP3Keb6XovP4qrk0eZYdS9/Woe5pMBsqbXSviWeUulTffIq/bO1FtUV3A0s+kkuqYARmJGeJwpwO2BRryu2a9QZQ69LlWa2JYqSFbTgE4JceOTx3wN07QsUpdMlFdCohpqtKnSZ2NTCU0D6QG1oMZwMgbxjdMhp/K9kEq7JbIRvDPTAA67HGoDGc0mPH7Mo39gV9nhmSye3DMupqdJ1LFEwNWnPD5wb/0+8wLuFKEcC5eH8J3npf5ROJieLU/UdCegWeX1lPyEP0h/RN8QmNjfeemeFTzdW2Ad49c6diXw2P7oXs23KKAoCgBMCNnhWxAIQQCA4HiedsfQE81wnwNNHH7lPN9H0Y9Mnkr+ZbyLz9eh8LTHA7Km30r4lnlLpU3nySqu9s0adyts6OSUNR62gGhRGl2XpXz1NQpVcHh1MEgkZob3Vm3W+ZciotDIRWbWaiLjhnGp038N4jITts62IwaFHTodPxaY6Nsal4cDgeyBWVrTZYSncvRtFR6qpTqtTVM1XPRKBkDeT1YMxs07Lpv0lu1olRaNwC1N0BFCnVArZ3+SrgZ7jBmvKVZW1aWVtJCtgg6WKhsHuOGU+BEKyMI+f8Alwfwle+nb3CcTE8Wp+paF9Bs8mxyG/Hv6I/EJhZ33npjhU83VOT563qPunTsbXxGP2L8zcccQEYEbVMQIWqQqMmBYQCAQCA4HjOdj8njzV6fwtNHH8OOb6Hoz6b7pVvMr+LvPSUfhaY4HdqbfSvi2uUulTefJvN7f2Lc1qlVrevRRK1FadalVphzUNMVdCgkEKCauSdJI6MYByYHnf8Aom76Sjpe2RKaqvSJkVdW4s5bRlt4XAyB1M7yercxBabBqpc1bb5NbpUqbLvVVUFR6NBajEU7YE01RqWWZuPFmGAN8gurTY1e32clqlqjVQ9EMUZKaDKj50IWICIxCsoPWVXI8rBo8tU5J7RNK6RbYZrWmjD1EC4o0TQeiGUkg1chgcY0k5wYHQuTezzQ+VAoU6S66YZZn1FrejrYEnONYceqFXBgfPvLQ52le/tFT3zh4ni1P1LQ/oNnk2eQ/wBYf0Z94mNnfeWmOFTzdT2AesPA+6dOxtfE47degzNxx0bVYVE1QmERkwMcwCBYQDMBwCFEDx3Or+Tj6el7mmljuH73f6NemxylW8yv4q89JR+Fphgd2pudK+La5T83SZvPk3ktubcFtcXqi6t6Vb5Ps5qaXNQaEVq9Sm9YpqBKjUuSMcFyZRVXG37s/wBnAVVRri7vndegrsBSpVBoo1GTPRqocBiw7M7sGBLt3aV2lxeFK9WlTpmii1VqWzUKbChTrMvRMuslt41Zxh8cRAew9u13qrUr3dSnTR7tq9pUo0CBTIpmlpqJlsA3NHHbgYbeCYF/yM2jVubNKtfUKzM+tWppTKZOpVwrMCNLLg53jBODkQLyFIwj555WtnaF7+1XA9jkTh4ji1P1XRPoVn2YbnIj6w/o294mFrfh46Y4VPN1HYj4OfMZ07G18Tj91btUzNxxmJaAtUBZgLMAgWMqnAIBAUDyHOl+TW9NR/jNLHcL3u90b9OjlKu5lvxV56Sl8JmOB3ZbnSvjWuX1dCqXSKWDOqlVLsCQNKb+se4bjvm6+UZ1KStnUoOdxyAd3dA1xToVPs0X/GZwEbytz+3gfvga9zyfs6tRqtSzt6lVlRGqtRps7KjKyqWxkgMikD9ESia02XQosz0qKU2ZqzMyrglqrh6hPnZgCfCFZbO2fStqYpUKYp0wWYIM4BYknj5zA2oChHzpylbN9en/AO3dfvmnCv8AEq5v1fRkZYOz7MfJYcifrDeib4hMbW/DX0vwo5unbJO/1GdKztfFY/claapuOKMwDMB5lBICBY5lU4zBAJQSDyXOj+TKnpaHvM1Mbwnd6OenU8pVnMt+JvPS0vgMwwO7Lc6V8e37P1ej5S7FrXFValJwB0RpMjOUBPWw24HONXDgZvPlVZY7Fv1uaNao9bQa2qrTW8quoUBwnVLhcYYZABzkbiQGVmK3Z/Jy9o1qzrRemWpXC0q6vb9Kup1yMqAMtlCDp39Dlt+Mlew5KmsLYU7hKoq06lZWeqFzVy5YVAV3EEMN+7eDuhHntp39zbXFwaK1PnLkcLOsy1DpoilTNQ5DBvnBqQDSM53rmRWntPbd3Quai2/SlGuK7VDUpV6tNXXAChiwCLoekdIwCc9uqXMyZbb2zcpcOBXqLTaih6SllEQ9HTdqiqynqhekO87jp45IkR7Hk/r+Tp0lR6rl7g66hUsVNZ9IOABuXA4cAOPGFcE5QH6ZeftV1+9acK9xKub9Y0f6LZ9mPkseRX1hvRt7xJb3oa2l+FHN0vZjbx650bO18Vjo/tytAZuOLMMoQxBkcGQgyEGTezKyPVAeYzBqjMGYzMnlOdA/gyr6Wh8c1cZwpdzo5H46nlPyV3Mv+IvPTU/gmGB3J5trpV6Rb9n6vT8r6aNToB0Vx0zdVhbEZNGoucVWXPlHcpBPDhmbz5hXGi+GVFqqWXo2xSr4OpmLEGlcZXyaYzndg7+tuB21OoGTWK2im1uuUp7RRiUUmnldZDL5QYniSuewkmSO1urhadPW7Hc1MMr39PUSuollqUSQQHUgk9+SdJkGVO8qGlUc3BdKDK7N8poE0QoznL0VO8PnrHgF7DvCTZvKLDKXr9Ojm3p5FfZ5Wm1TUQx0EHgj7t/knHCVXpLC76ZNfRtTGcAMabahgdYFGII3/cYE8D5x26fpd1+03P71pwLu/VzfrWB9GtezHyWXIz6w3o294i1vQ1dLcGObpeyQC3HgDOjZ2vjMbuZT4rhV8JtZuRqHplzNSTCGM4Tq5PR54zTqywO+MzViBkQmdMNnVGZqlqjWXVPXJrLqlrk1mWqNcayxQ8tzkNnZ1Xt69E/+Ymtipztu1oGnLG0cp+Sv5nATbXo1aWNVQCOK5p7m/wCd0uBy1Z5vTpTn19uZ/L9Xr7kE1DSeqWyQUD0A6ZZuw5ON2Rv75uPmWhUtLYtgU7Qu+BmrZbmA3DgN29v/ACgY26W662RdnrlSH0CrRJVhpJIHhjzY4iBsdFQqYUdDgK60qtO5rK662ZkBIIO/DbwfsmBhWtXULnpgx3dTaVRUbymYjWc7gT7B2AQJaVszFmZbkBgdz16NRDnC5GAcaQxbdvyDxzKJ7QVqRUfSKiYcaH6DQN40nKrqxjeB5yMbpMxZWtwXLA03QqQOtwbPap7RKj532yfpNz+0V/3hnAu79XN+uYL0e17MfJvcknxcHz0294ltbzW0pGdqObpmxnVVPaxO8+bsnSs5RD4nH0TVMLYVBNjucuaJhkKsuTHWmD6U98ZMZrktcrzmZGqEOBu4mDYiCxIyiCMjKGOZM2UQwLQyiFLyts2r2Vemm9tOpR3lSDj7p436daiYhv6OvRZxNuudmblGxtt3Fi5e2qaGYBXUqGVwOAZT3ZM59q9Xbmcn22MwFnGUxF2M8tkvQU+c3aA7LZv1qT/wcTZ7dc/Ry6ujGDnxqj3x/DZpc6d2PKtrZvDpV/mMyjH1eMPCrorYnduVR8P8NledV/tbPpHwrEe9DL2//wAf3eM9E48L37f5Nec6kdz7KTBGDprqc7iOBpjsJHrmUY+PGn93nPROrwvf8f8ALYTnJsiMNs+qBvGFamRg8d2RM+3UeUvGeiuI8LlP7pBy72S4Ae0uVA1Y6qYGoYI3VJe22/1eVXRjGRsmmffP8Ns8t9kv5TXC+KVe4DsJ7FX2TLtdrza9XR3HRspife3a3OPs5ULLVqOwHVpilUDMewZYYHiTLOLtZd0pR0ex1VURNGX65w4xc1jUd3IwXdnIHYWOcffOPVOczL9Fs0dXbpo8oiPguOSVLVXJ7kOfWRM7UTNTQ0pVlbiHRLJNInSpjJ8fiLmtLfVp6w59femXMyzeNVtIoJ7JlDxmnJKlIzKHnKZaImWTFIFAjISzy1XrrFGRrsZMmUVwREmqyiuGJSTVZRcQVqZxukml60XIeA5ScjzVqNVogIzHLD7LHvx2GaNyxMznD6jR+mIt0RTX3w86/JC7H2EP/d/tPHqanXjTGGnxRtyWux/dD1NJ1VUPSNK4fzRNybux/cn1ESdXV5Mo0lh59ZgeT90P7hvuk6uryZxpDDz6yNti3I/+PU9gjUq8mXbbE+vCNtmVxxoVP9Jk1Z8mcYqzPrQiNpVHGlU/0NJqyzi/b/NHxYmg/wCY/wDpaMpWLlH5oSULGrUYKtJyT+i2B4nEsUTPgwrxFuiM5qh73kxsJqK+QSzb2bGN/cPNN2zaml8xpDHRcq27HqqVk27gJtRTLgV3IbdO0xxPsmeq1puNynRHdLFORNcyk6MTKJeUxmCsyiXlVSWJlmwyEMUuJgoxAMQDTACsGbEpGSxOTA0R3Sar0i5MMTbDuk1GUXqvMvkg7hHVwvaKvMvka9wk6uGXaamJsl7hHVwvaqiNgn5ojqYXtdTE7Op/m/dJ1ML22vzY/wBmU/zRJ1NLLt1fmX9l0vzF9kvU0+S9uuebNbFBwUD1CXq4jwYTiqp2ymWiBw3TLVedV2ZPTLk85rPEuTHXMGMl10itJkyiuGUjLuIrLmxmliUlzYTSlxKwPEAxGQcBQCAoCxKCAQDEBYgGIBiAYkM2OIBiAYgLEoWICxAyBkyXOWQaTJnFTIESMs2UzeAgEKIBADAUAgKAYgOAQFAIBAUBQCAQEYCxAIBAAZMhMJUEBwEYBClAcBQCAQCAoBAICgOAoBAUAgIwCBjAI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595938" y="-1790700"/>
            <a:ext cx="26765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76" name="AutoShape 4" descr="data:image/jpeg;base64,/9j/4AAQSkZJRgABAQAAAQABAAD/2wCEAAkGBxAPDw8PDw0PDw8PDw0PDw0PDw8PDw8PFBEWFhQRFRUYHCggGBolGxQUITEhJSkrLi4wFx81ODMsNygtLisBCgoKDg0OFBAQFywcHBwsLCwsLCwsLCwsLCwsLy8sLCwsLCwsLCwsLCwsLCwsLCwsLCwsLCwsLCwsLCwsLCwsLP/AABEIAQoAvgMBEQACEQEDEQH/xAAcAAACAgMBAQAAAAAAAAAAAAAAAQMFAgQHBgj/xABKEAACAQMBAwcHBgsHBAMAAAABAgADBBESBSExBgcTIkFRcTJhc4GRsbIUIyQ0QqElMzVSYnJ0s8HC0RVDU2OS4fAWgqKjRGST/8QAHAEBAQADAQEBAQAAAAAAAAAAAAECBAUDBgcI/8QAPREBAAECAgYGBwcDBAMAAAAAAAECAwQRBRIxMjNxBhMUIUFRNEJygZGxwRUiJFJhodEHI+EWQ6LwYoKS/9oADAMBAAIRAxEAPwDsOJk8zhRiDMQQIUYgKAQCAoQQohCgLEAxCFiFEIRgGICIgIyoUAxAUDbxIyGIQQoxAIBAUKMQDEBQCAYhCxCliEyEAxAUBGEEBQAwFiEKUEDakZCAQCAQogEBQExxIMWY+aFyRkN+d9wkMmJRu8+2TvXI9Ld59sGR5bvliUyZqZc0yMyoUAgKEKAQFCDEBQrahRiAQDEKeICgEAgR1ez1yEIhCspFEAMgjMgzSZQiSZMSgKAQFCCAoCgEDahRCiQEB4gGIBiAiIEVfs9cLCAGFZAyAzARMgwJkElKZQJpkxLEIMQFiEGIUoQoBAUDakUSgkUQHiAQFAIEVxwhYauZFM+uAtcge7zwALAypHrY84lgbMyYFiFLEBQggKAoBAMQNmQEAhRAYgGIBiAoEVyDjhmFhpZ3zHNWZ8ZcxHmTMZg8PXIGDKHQBLHAyMjf2SwS2sTJiMQEYBAWICMIWIBAWIG1IogEBwCAQCAQjS2klwQpt3pgjOpagbrcMYI4Eb5Jz8GVOXiqxSuOrrIO5t3HHDIyD4TD7zL7qeij434HHGkMsveTk1not26//wBao/jJ3rnSmSlU34zvA4s7Ae0y95OqK9KppBJAwRggDPvjKU7kVlZ3WTi4RKQfBwpeqcAHt3CWIkzhemZMBAUAMqEYCMBQCFKEbMiiA4BAcAxAIChCY48ewQrRulIAJwSAQDjvP+wmMyyiIRUKm5gynhuxu9sRLLKEXRkb9/tP9ZDNItXA3j3y5scmZqalxuB3YlzMk1E6Scncxz3dmP4SwxbMBGApQQFAUIUIMQsFCtmQEBwCAQCAQMajhR7h3wNdmPHt9wkZZIKr6t3YJBiBACIEZECM7iD3SCer11IBI7iNxEy2ogsdq4boqxw43BzuDdxkifAyW8yQjCAwpShQhYgEEFCtiQEBwCAQHAwrVAgyTu957oGmHLHJ7dwH8P6yMogqj9g9Z75JZIxIxZYlBiUYMJBGVgKm2JIWUO0bBaoyNzDeCOMy2sWeyr5gRSq8cdVuw47IiSYXEqAwFiVCMBQCAsQNiRRAIDgEAgedqXhr3LIp6lLdkcM9p8TMc+9lELPgO48PARKwwAkWUi0pUZhIGTW5lELJjjCI2WBGywGhiBV7RugtUU2GnI106oO7WOKn/nbKL6wq66at2kCGMtiAjAUoUBQCBPiQEBwCA4Gjtm8FGg7llXcEVmOkB2Olcns3mYV1RTGb1s2q7terTGcqDk/c26Ap8pomtnU6601aj6/VPOm7R5tivB36adbUnLksl2lRZinSAsMEjeOPDGeMvWUzOWadlvREVTG1KLxBwMvWQx7PX5F8uXvjrIOz1l8tXvl6yDs9fkyW+HY0uvDGbNbI7RX7WDJ1kHUV+QFxTbgw8DLFcJNmuPA9PdvmWcPOYnyQvUVM6nVR25YDdJNUebOm1XVspmVFtytTdqIputUajl0IZRu7x4THXp83rGFuxtpXWx6p6q9gUjxOcxTXnJdsalGdW1bz0aZQpGAShSBQJ4DgEAgOBz7nhvGS3t6IOBVquz+cIu4e1vunPx9X3YpfU9FbMVX7lyfVj5ucbNtOmGmlTr17xj1ETOhKYxl2xvJ7t4A7e6adunWjujOX1OLr6uc66ootxtmdsz5Qs12VttCPmbo4/wAsN/Wempdj1ZaHX6Mq/wBylO13tpONvXOO+1Y+4SZ3fKTq9G1bLlPxRnbe1hxoVB42tUfwjXux4SyjCYCrZXT/APSJuU+0h5SAfrUHEddc8mcaOwc+tHxY/wDVt+P8P10m/rJ19a/ZWFnx/dieWl72mj/oP9Y6+pY0Ph/+ywblheH7dIeCTGb9T0p0Ph/L92pccoLyp5V1U8AcD7pjN2qdsy2LejcPRsohomq5Oo1GLDtLEn2zDWna2epoiMsoen5JHpbouc6uiy284LZwWxwyd339897dc11xLj6RtRZs5R5/9h1LY3lD1+6dG0+Nxu6ujNlyShSgBgYwDECcQCA4BAIHNeecdSyP6Vf3LOdj/VfX9Et+9yhQ8gd1vtJwSGUWIDAkMAXqZAI8B7JsaEpibs5xm0v6h3KqMJbmmctuz3KrlTy2v7a7o2lq+pqq0gC71iS7uVUbmG7cPbO5irkWq9WKY+D880Xh6sTam5Xcrjvy7peg5b7Y2vYXFVbOjd3drb0ab17lukwrtksAV3EBdJO44yczW7TT40Q350dX4X609nyuuHopW+U1QHp06mnqsQHOBx8+fYZu1dmpp1po/VzLNnSV25qUXfGY78u/Lb4cm4nKW7JIFy2QFJylLg2ccV8x9k9KLGGrq1Yp/Xxat7EaSw9um5Vc7pmY8Nse5IOUV321gfGlSP8ALM5wFj8vza0abx1P+5+0fwR5RXHb0LeNGn/SY/Ztjyen+ocdHrEduOfKt7RvG3WYTouxPg9qelGPp2VfP+UZ2hSbOrZ2z2P7Ms8qtE2MtnyblnpdpDOI1/Lxn+Xj+XGzadrfVaVEaaeKbqm8hNSglRnszmfI4q3TbuTFOx+36CxdeKwdFy5Oc7M2zyA+sv6L+ImOH3003waebq2x/KHrnTtPh8burmbLlERClAUAgKBPAIDgEAgc4551+asz3VK3wrOdj/VfXdE5/u3eUPO8hPqu0vGw+OrNrQXGlz/6j+iWv/b6NPaG3tlWl0vy/Z9arc0mtrq1uaAUvqpvkUTlhu1L586j6+ppDi+58RoD0WcvOU/PNy2vrK+tqNrXegfkWqvTGipTLVnPVIYEEgUxg4zvOOJmi7aPk7caLOzXpUTFG3JD6vIwdWOzPkY9eeInZpidSjLLwfMXK7XWXNfWzzqyy2RPdl/lvLeqd+ugd51fO6d2cDO7jjA/5iekdZE5xEfF5zGEriIqrrj9Jpme9LRql/8ACZeGUqasH/hEypqvTOz93letYCLc6tf3vDOmYgwWzvXA37w6nw3YzPWiqvPKqMo82liLeFiiK7dcVT5ZZM565T5tGLlH5AvHh3cZjXE6u16WqqOsp+54x4qjnLOdp1/MlAf+pZ8DjeLL+jOjUfgKOclyA+sv6I/EJ5Yffeum+DTzdW2P5Q9c6lra+Hxm6upsuURhSgKAoCgTiAQCA4BIOec8o+YtT/m1PhE5+P2UvrOinGu8nmuQo+ibSP6Vj9zVJt6C48tD+o/olv3/AES7S2Pb3IXp6K1NOdOQQRnuIn1FyzRXvQ/I8Pir1jh1ZZ+CNebqhXIb5DWc4HWZ6gBA87NvmnXbw1O3J2LOJ0lc2Uy9Zack66qqqtKkigAKXO4AYAwomXbrVMZQ8/sfFXKtaqYj3tunyOf7VdB+qhY/eRPOrSFPhQ96dA3O7WuNmnyOpjjXfz6URZ5/aNXhTD2+wLc71yZ+CQcj6H+JWPrQfyyTpG54RDP/AE/h/GZZjkjbd9U/9yj3CY/aF79Gf2Bhf1+J/wDSdsN+avZ9v/aScfemMmVOgsLTMTlPxcq5yD+FLnwofulnzWM4sv2Do5GWAo97Lm/+sv6I/EJ54ffZab4NPN1XY3lD1zqWtr4fGbq6my5RGFIwFAIGMCeAQHIDEKcDnvPIPo1sf85vhnPx+yjm+q6Kce5yVXNRYrXpX1NiQpa0JxjO41Diemi7k25qqjadNcPTfps26tnf9Hq7HlHsancfJKd1brcisbc02DBzXVtBp6mGNWoY4+E6Nd6uvbL42zg7FmMqKYWdHlRYPcG0W+tzdK70zb9IBV6Rc6k0niRg7vNPJspk29ZtTqVReWxpUqnRVavTU9FOpuGhmzhW3jce+BvUa6OWCVEcrpDBWDFcgMM44ZBB9cDMMM6cjUACVyMgHgceowo8IDhChXCecU/hS78aQ/8AUk42Ln+7L9K6Px+Ate/5pOb/AOsv6FviWYYffTTfBp5urbG8r1GdS1tfEYzdXU2XKIwFAUAgKBNAIDkU4CgeA54x9Et/Tn4Zz8fso5vqeivpFz2fq0uZcbr3xtvdUjAbKmx0s3rHv+ikNG41VWrXKjZNXlPeJcotBOmout6WpOapO5GqrTBOAQD550Hx612JsK6vqtzh7RLOjyiublnNOo17roXAbQjZ0qCVAzxAzA53d0G6C7tAX6O8S52s+PIHyQ36MvrdLY4/RgdS5O7VNpX2q/yS6udV7YUilpS6V0/B9LrsMjC7sZ84gaO3KNWzq8pai3NapWbZNCsKrNhqZd7oBaePIVVAAx3Z4mBoDbVPZlreWKU6ezLmtWtKQqC5avaUUrWxb5UpYDS+im2VxvfSe3ICtW8NzY0iLqp+DuTa3tFqVeohW/6dlZ30nrleh04bI6zQO3W7lqaMeLIjHxIBMK4Xzg/lS8/Xp/uknFxXFqfpmgfQLPKfnKbm/wDrL+ib4lmOH3/cw03waebq2xfK9RnUtbXxGM3V1NlyiMBGAoBAUCaAQCQOFEDwfPCPodH0/wDIZoY/dp5vp+is/ia/Z+rR5lx1b39a39zxgNlTZ6Wb9nlP0dIeirAqyqVbylKgqfEds33yJpSVc6VVcksdIAyx4k47fPCPL06+zqh6M2FIKDf2rHorYhKSr0lbIB1dG+cnAPWOGwTvCW127s6m1w1uDrY0nraKFSkKzEpRVhUcKj41IuQ27t4QF/amy6lWv0j0hUuEFpWWtlenpKSOjweq6/PEbvzzAfJSx2YlOtR2f0bowpVKzLUe41B1ZUzUcknCoQBncO7MDC95A7PqpbUzSqIlrSFuq061RBVt9St0FbB+cTUinB7RCvT4g8HBOX5/Cl56RfgWcXFcWp+naCj8BZ5T85T8gD9Jf0TfEsxsb7z03wqebq2xOI8DOpafD43Yu5suURgKAoBARhU0IUKcAkBA8NzvD6FS81wPgaaOP3Keb6XovP4qrk0eZYdS9/Woe5pMBsqbXSviWeUulTffIq/bO1FtUV3A0s+kkuqYARmJGeJwpwO2BRryu2a9QZQ69LlWa2JYqSFbTgE4JceOTx3wN07QsUpdMlFdCohpqtKnSZ2NTCU0D6QG1oMZwMgbxjdMhp/K9kEq7JbIRvDPTAA67HGoDGc0mPH7Mo39gV9nhmSye3DMupqdJ1LFEwNWnPD5wb/0+8wLuFKEcC5eH8J3npf5ROJieLU/UdCegWeX1lPyEP0h/RN8QmNjfeemeFTzdW2Ad49c6diXw2P7oXs23KKAoCgBMCNnhWxAIQQCA4HiedsfQE81wnwNNHH7lPN9H0Y9Mnkr+ZbyLz9eh8LTHA7Km30r4lnlLpU3nySqu9s0adyts6OSUNR62gGhRGl2XpXz1NQpVcHh1MEgkZob3Vm3W+ZciotDIRWbWaiLjhnGp038N4jITts62IwaFHTodPxaY6Nsal4cDgeyBWVrTZYSncvRtFR6qpTqtTVM1XPRKBkDeT1YMxs07Lpv0lu1olRaNwC1N0BFCnVArZ3+SrgZ7jBmvKVZW1aWVtJCtgg6WKhsHuOGU+BEKyMI+f8Alwfwle+nb3CcTE8Wp+paF9Bs8mxyG/Hv6I/EJhZ33npjhU83VOT563qPunTsbXxGP2L8zcccQEYEbVMQIWqQqMmBYQCAQCA4HjOdj8njzV6fwtNHH8OOb6Hoz6b7pVvMr+LvPSUfhaY4HdqbfSvi2uUulTefJvN7f2Lc1qlVrevRRK1FadalVphzUNMVdCgkEKCauSdJI6MYByYHnf8Aom76Sjpe2RKaqvSJkVdW4s5bRlt4XAyB1M7yercxBabBqpc1bb5NbpUqbLvVVUFR6NBajEU7YE01RqWWZuPFmGAN8gurTY1e32clqlqjVQ9EMUZKaDKj50IWICIxCsoPWVXI8rBo8tU5J7RNK6RbYZrWmjD1EC4o0TQeiGUkg1chgcY0k5wYHQuTezzQ+VAoU6S66YZZn1FrejrYEnONYceqFXBgfPvLQ52le/tFT3zh4ni1P1LQ/oNnk2eQ/wBYf0Z94mNnfeWmOFTzdT2AesPA+6dOxtfE47degzNxx0bVYVE1QmERkwMcwCBYQDMBwCFEDx3Or+Tj6el7mmljuH73f6NemxylW8yv4q89JR+Fphgd2pudK+La5T83SZvPk3ktubcFtcXqi6t6Vb5Ps5qaXNQaEVq9Sm9YpqBKjUuSMcFyZRVXG37s/wBnAVVRri7vndegrsBSpVBoo1GTPRqocBiw7M7sGBLt3aV2lxeFK9WlTpmii1VqWzUKbChTrMvRMuslt41Zxh8cRAew9u13qrUr3dSnTR7tq9pUo0CBTIpmlpqJlsA3NHHbgYbeCYF/yM2jVubNKtfUKzM+tWppTKZOpVwrMCNLLg53jBODkQLyFIwj555WtnaF7+1XA9jkTh4ji1P1XRPoVn2YbnIj6w/o294mFrfh46Y4VPN1HYj4OfMZ07G18Tj91btUzNxxmJaAtUBZgLMAgWMqnAIBAUDyHOl+TW9NR/jNLHcL3u90b9OjlKu5lvxV56Sl8JmOB3ZbnSvjWuX1dCqXSKWDOqlVLsCQNKb+se4bjvm6+UZ1KStnUoOdxyAd3dA1xToVPs0X/GZwEbytz+3gfvga9zyfs6tRqtSzt6lVlRGqtRps7KjKyqWxkgMikD9ESia02XQosz0qKU2ZqzMyrglqrh6hPnZgCfCFZbO2fStqYpUKYp0wWYIM4BYknj5zA2oChHzpylbN9en/AO3dfvmnCv8AEq5v1fRkZYOz7MfJYcifrDeib4hMbW/DX0vwo5unbJO/1GdKztfFY/claapuOKMwDMB5lBICBY5lU4zBAJQSDyXOj+TKnpaHvM1Mbwnd6OenU8pVnMt+JvPS0vgMwwO7Lc6V8e37P1ej5S7FrXFValJwB0RpMjOUBPWw24HONXDgZvPlVZY7Fv1uaNao9bQa2qrTW8quoUBwnVLhcYYZABzkbiQGVmK3Z/Jy9o1qzrRemWpXC0q6vb9Kup1yMqAMtlCDp39Dlt+Mlew5KmsLYU7hKoq06lZWeqFzVy5YVAV3EEMN+7eDuhHntp39zbXFwaK1PnLkcLOsy1DpoilTNQ5DBvnBqQDSM53rmRWntPbd3Quai2/SlGuK7VDUpV6tNXXAChiwCLoekdIwCc9uqXMyZbb2zcpcOBXqLTaih6SllEQ9HTdqiqynqhekO87jp45IkR7Hk/r+Tp0lR6rl7g66hUsVNZ9IOABuXA4cAOPGFcE5QH6ZeftV1+9acK9xKub9Y0f6LZ9mPkseRX1hvRt7xJb3oa2l+FHN0vZjbx650bO18Vjo/tytAZuOLMMoQxBkcGQgyEGTezKyPVAeYzBqjMGYzMnlOdA/gyr6Wh8c1cZwpdzo5H46nlPyV3Mv+IvPTU/gmGB3J5trpV6Rb9n6vT8r6aNToB0Vx0zdVhbEZNGoucVWXPlHcpBPDhmbz5hXGi+GVFqqWXo2xSr4OpmLEGlcZXyaYzndg7+tuB21OoGTWK2im1uuUp7RRiUUmnldZDL5QYniSuewkmSO1urhadPW7Hc1MMr39PUSuollqUSQQHUgk9+SdJkGVO8qGlUc3BdKDK7N8poE0QoznL0VO8PnrHgF7DvCTZvKLDKXr9Ojm3p5FfZ5Wm1TUQx0EHgj7t/knHCVXpLC76ZNfRtTGcAMabahgdYFGII3/cYE8D5x26fpd1+03P71pwLu/VzfrWB9GtezHyWXIz6w3o294i1vQ1dLcGObpeyQC3HgDOjZ2vjMbuZT4rhV8JtZuRqHplzNSTCGM4Tq5PR54zTqywO+MzViBkQmdMNnVGZqlqjWXVPXJrLqlrk1mWqNcayxQ8tzkNnZ1Xt69E/+Ymtipztu1oGnLG0cp+Sv5nATbXo1aWNVQCOK5p7m/wCd0uBy1Z5vTpTn19uZ/L9Xr7kE1DSeqWyQUD0A6ZZuw5ON2Rv75uPmWhUtLYtgU7Qu+BmrZbmA3DgN29v/ACgY26W662RdnrlSH0CrRJVhpJIHhjzY4iBsdFQqYUdDgK60qtO5rK662ZkBIIO/DbwfsmBhWtXULnpgx3dTaVRUbymYjWc7gT7B2AQJaVszFmZbkBgdz16NRDnC5GAcaQxbdvyDxzKJ7QVqRUfSKiYcaH6DQN40nKrqxjeB5yMbpMxZWtwXLA03QqQOtwbPap7RKj532yfpNz+0V/3hnAu79XN+uYL0e17MfJvcknxcHz0294ltbzW0pGdqObpmxnVVPaxO8+bsnSs5RD4nH0TVMLYVBNjucuaJhkKsuTHWmD6U98ZMZrktcrzmZGqEOBu4mDYiCxIyiCMjKGOZM2UQwLQyiFLyts2r2Vemm9tOpR3lSDj7p436daiYhv6OvRZxNuudmblGxtt3Fi5e2qaGYBXUqGVwOAZT3ZM59q9Xbmcn22MwFnGUxF2M8tkvQU+c3aA7LZv1qT/wcTZ7dc/Ry6ujGDnxqj3x/DZpc6d2PKtrZvDpV/mMyjH1eMPCrorYnduVR8P8NledV/tbPpHwrEe9DL2//wAf3eM9E48L37f5Nec6kdz7KTBGDprqc7iOBpjsJHrmUY+PGn93nPROrwvf8f8ALYTnJsiMNs+qBvGFamRg8d2RM+3UeUvGeiuI8LlP7pBy72S4Ae0uVA1Y6qYGoYI3VJe22/1eVXRjGRsmmffP8Ns8t9kv5TXC+KVe4DsJ7FX2TLtdrza9XR3HRspife3a3OPs5ULLVqOwHVpilUDMewZYYHiTLOLtZd0pR0ex1VURNGX65w4xc1jUd3IwXdnIHYWOcffOPVOczL9Fs0dXbpo8oiPguOSVLVXJ7kOfWRM7UTNTQ0pVlbiHRLJNInSpjJ8fiLmtLfVp6w59femXMyzeNVtIoJ7JlDxmnJKlIzKHnKZaImWTFIFAjISzy1XrrFGRrsZMmUVwREmqyiuGJSTVZRcQVqZxukml60XIeA5ScjzVqNVogIzHLD7LHvx2GaNyxMznD6jR+mIt0RTX3w86/JC7H2EP/d/tPHqanXjTGGnxRtyWux/dD1NJ1VUPSNK4fzRNybux/cn1ESdXV5Mo0lh59ZgeT90P7hvuk6uryZxpDDz6yNti3I/+PU9gjUq8mXbbE+vCNtmVxxoVP9Jk1Z8mcYqzPrQiNpVHGlU/0NJqyzi/b/NHxYmg/wCY/wDpaMpWLlH5oSULGrUYKtJyT+i2B4nEsUTPgwrxFuiM5qh73kxsJqK+QSzb2bGN/cPNN2zaml8xpDHRcq27HqqVk27gJtRTLgV3IbdO0xxPsmeq1puNynRHdLFORNcyk6MTKJeUxmCsyiXlVSWJlmwyEMUuJgoxAMQDTACsGbEpGSxOTA0R3Sar0i5MMTbDuk1GUXqvMvkg7hHVwvaKvMvka9wk6uGXaamJsl7hHVwvaqiNgn5ojqYXtdTE7Op/m/dJ1ML22vzY/wBmU/zRJ1NLLt1fmX9l0vzF9kvU0+S9uuebNbFBwUD1CXq4jwYTiqp2ymWiBw3TLVedV2ZPTLk85rPEuTHXMGMl10itJkyiuGUjLuIrLmxmliUlzYTSlxKwPEAxGQcBQCAoCxKCAQDEBYgGIBiAYkM2OIBiAYgLEoWICxAyBkyXOWQaTJnFTIESMs2UzeAgEKIBADAUAgKAYgOAQFAIBAUBQCAQEYCxAIBAAZMhMJUEBwEYBClAcBQCAQCAoBAICgOAoBAUAgIwCBjAI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595938" y="-1790700"/>
            <a:ext cx="26765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78" name="AutoShape 6" descr="data:image/jpeg;base64,/9j/4AAQSkZJRgABAQAAAQABAAD/2wCEAAkGBxAPDw8PDw0PDw8PDw0PDw0PDw8PDw8PFBEWFhQRFRUYHCggGBolGxQUITEhJSkrLi4wFx81ODMsNygtLisBCgoKDg0OFBAQFywcHBwsLCwsLCwsLCwsLCwsLy8sLCwsLCwsLCwsLCwsLCwsLCwsLCwsLCwsLCwsLCwsLCwsLP/AABEIAQoAvgMBEQACEQEDEQH/xAAcAAACAgMBAQAAAAAAAAAAAAAAAQMFAgQHBgj/xABKEAACAQMBAwcHBgsHBAMAAAABAgADBBESBSExBgcTIkFRcTJhc4GRsbIUIyQ0QqElMzVSYnJ0s8HC0RVDU2OS4fAWgqKjRGST/8QAHAEBAQADAQEBAQAAAAAAAAAAAAECBAUDBgcI/8QAPREBAAECAgYGBwcDBAMAAAAAAAECAwQRBRIxMjNxBhMUIUFRNEJygZGxwRUiJFJhodEHI+EWQ6LwYoKS/9oADAMBAAIRAxEAPwDsOJk8zhRiDMQQIUYgKAQCAoQQohCgLEAxCFiFEIRgGICIgIyoUAxAUDbxIyGIQQoxAIBAUKMQDEBQCAYhCxCliEyEAxAUBGEEBQAwFiEKUEDakZCAQCAQogEBQExxIMWY+aFyRkN+d9wkMmJRu8+2TvXI9Ld59sGR5bvliUyZqZc0yMyoUAgKEKAQFCDEBQrahRiAQDEKeICgEAgR1ez1yEIhCspFEAMgjMgzSZQiSZMSgKAQFCCAoCgEDahRCiQEB4gGIBiAiIEVfs9cLCAGFZAyAzARMgwJkElKZQJpkxLEIMQFiEGIUoQoBAUDakUSgkUQHiAQFAIEVxwhYauZFM+uAtcge7zwALAypHrY84lgbMyYFiFLEBQggKAoBAMQNmQEAhRAYgGIBiAoEVyDjhmFhpZ3zHNWZ8ZcxHmTMZg8PXIGDKHQBLHAyMjf2SwS2sTJiMQEYBAWICMIWIBAWIG1IogEBwCAQCAQjS2klwQpt3pgjOpagbrcMYI4Eb5Jz8GVOXiqxSuOrrIO5t3HHDIyD4TD7zL7qeij434HHGkMsveTk1not26//wBao/jJ3rnSmSlU34zvA4s7Ae0y95OqK9KppBJAwRggDPvjKU7kVlZ3WTi4RKQfBwpeqcAHt3CWIkzhemZMBAUAMqEYCMBQCFKEbMiiA4BAcAxAIChCY48ewQrRulIAJwSAQDjvP+wmMyyiIRUKm5gynhuxu9sRLLKEXRkb9/tP9ZDNItXA3j3y5scmZqalxuB3YlzMk1E6Scncxz3dmP4SwxbMBGApQQFAUIUIMQsFCtmQEBwCAQCAQMajhR7h3wNdmPHt9wkZZIKr6t3YJBiBACIEZECM7iD3SCer11IBI7iNxEy2ogsdq4boqxw43BzuDdxkifAyW8yQjCAwpShQhYgEEFCtiQEBwCAQHAwrVAgyTu957oGmHLHJ7dwH8P6yMogqj9g9Z75JZIxIxZYlBiUYMJBGVgKm2JIWUO0bBaoyNzDeCOMy2sWeyr5gRSq8cdVuw47IiSYXEqAwFiVCMBQCAsQNiRRAIDgEAgedqXhr3LIp6lLdkcM9p8TMc+9lELPgO48PARKwwAkWUi0pUZhIGTW5lELJjjCI2WBGywGhiBV7RugtUU2GnI106oO7WOKn/nbKL6wq66at2kCGMtiAjAUoUBQCBPiQEBwCA4Gjtm8FGg7llXcEVmOkB2Olcns3mYV1RTGb1s2q7terTGcqDk/c26Ap8pomtnU6601aj6/VPOm7R5tivB36adbUnLksl2lRZinSAsMEjeOPDGeMvWUzOWadlvREVTG1KLxBwMvWQx7PX5F8uXvjrIOz1l8tXvl6yDs9fkyW+HY0uvDGbNbI7RX7WDJ1kHUV+QFxTbgw8DLFcJNmuPA9PdvmWcPOYnyQvUVM6nVR25YDdJNUebOm1XVspmVFtytTdqIputUajl0IZRu7x4THXp83rGFuxtpXWx6p6q9gUjxOcxTXnJdsalGdW1bz0aZQpGAShSBQJ4DgEAgOBz7nhvGS3t6IOBVquz+cIu4e1vunPx9X3YpfU9FbMVX7lyfVj5ucbNtOmGmlTr17xj1ETOhKYxl2xvJ7t4A7e6adunWjujOX1OLr6uc66ootxtmdsz5Qs12VttCPmbo4/wAsN/Wempdj1ZaHX6Mq/wBylO13tpONvXOO+1Y+4SZ3fKTq9G1bLlPxRnbe1hxoVB42tUfwjXux4SyjCYCrZXT/APSJuU+0h5SAfrUHEddc8mcaOwc+tHxY/wDVt+P8P10m/rJ19a/ZWFnx/dieWl72mj/oP9Y6+pY0Ph/+ywblheH7dIeCTGb9T0p0Ph/L92pccoLyp5V1U8AcD7pjN2qdsy2LejcPRsohomq5Oo1GLDtLEn2zDWna2epoiMsoen5JHpbouc6uiy284LZwWxwyd339897dc11xLj6RtRZs5R5/9h1LY3lD1+6dG0+Nxu6ujNlyShSgBgYwDECcQCA4BAIHNeecdSyP6Vf3LOdj/VfX9Et+9yhQ8gd1vtJwSGUWIDAkMAXqZAI8B7JsaEpibs5xm0v6h3KqMJbmmctuz3KrlTy2v7a7o2lq+pqq0gC71iS7uVUbmG7cPbO5irkWq9WKY+D880Xh6sTam5Xcrjvy7peg5b7Y2vYXFVbOjd3drb0ab17lukwrtksAV3EBdJO44yczW7TT40Q350dX4X609nyuuHopW+U1QHp06mnqsQHOBx8+fYZu1dmpp1po/VzLNnSV25qUXfGY78u/Lb4cm4nKW7JIFy2QFJylLg2ccV8x9k9KLGGrq1Yp/Xxat7EaSw9um5Vc7pmY8Nse5IOUV321gfGlSP8ALM5wFj8vza0abx1P+5+0fwR5RXHb0LeNGn/SY/Ztjyen+ocdHrEduOfKt7RvG3WYTouxPg9qelGPp2VfP+UZ2hSbOrZ2z2P7Ms8qtE2MtnyblnpdpDOI1/Lxn+Xj+XGzadrfVaVEaaeKbqm8hNSglRnszmfI4q3TbuTFOx+36CxdeKwdFy5Oc7M2zyA+sv6L+ImOH3003waebq2x/KHrnTtPh8burmbLlERClAUAgKBPAIDgEAgc4551+asz3VK3wrOdj/VfXdE5/u3eUPO8hPqu0vGw+OrNrQXGlz/6j+iWv/b6NPaG3tlWl0vy/Z9arc0mtrq1uaAUvqpvkUTlhu1L586j6+ppDi+58RoD0WcvOU/PNy2vrK+tqNrXegfkWqvTGipTLVnPVIYEEgUxg4zvOOJmi7aPk7caLOzXpUTFG3JD6vIwdWOzPkY9eeInZpidSjLLwfMXK7XWXNfWzzqyy2RPdl/lvLeqd+ugd51fO6d2cDO7jjA/5iekdZE5xEfF5zGEriIqrrj9Jpme9LRql/8ACZeGUqasH/hEypqvTOz93letYCLc6tf3vDOmYgwWzvXA37w6nw3YzPWiqvPKqMo82liLeFiiK7dcVT5ZZM565T5tGLlH5AvHh3cZjXE6u16WqqOsp+54x4qjnLOdp1/MlAf+pZ8DjeLL+jOjUfgKOclyA+sv6I/EJ5Yffeum+DTzdW2P5Q9c6lra+Hxm6upsuURhSgKAoCgTiAQCA4BIOec8o+YtT/m1PhE5+P2UvrOinGu8nmuQo+ibSP6Vj9zVJt6C48tD+o/olv3/AES7S2Pb3IXp6K1NOdOQQRnuIn1FyzRXvQ/I8Pir1jh1ZZ+CNebqhXIb5DWc4HWZ6gBA87NvmnXbw1O3J2LOJ0lc2Uy9Zack66qqqtKkigAKXO4AYAwomXbrVMZQ8/sfFXKtaqYj3tunyOf7VdB+qhY/eRPOrSFPhQ96dA3O7WuNmnyOpjjXfz6URZ5/aNXhTD2+wLc71yZ+CQcj6H+JWPrQfyyTpG54RDP/AE/h/GZZjkjbd9U/9yj3CY/aF79Gf2Bhf1+J/wDSdsN+avZ9v/aScfemMmVOgsLTMTlPxcq5yD+FLnwofulnzWM4sv2Do5GWAo97Lm/+sv6I/EJ54ffZab4NPN1XY3lD1zqWtr4fGbq6my5RGFIwFAIGMCeAQHIDEKcDnvPIPo1sf85vhnPx+yjm+q6Kce5yVXNRYrXpX1NiQpa0JxjO41Diemi7k25qqjadNcPTfps26tnf9Hq7HlHsancfJKd1brcisbc02DBzXVtBp6mGNWoY4+E6Nd6uvbL42zg7FmMqKYWdHlRYPcG0W+tzdK70zb9IBV6Rc6k0niRg7vNPJspk29ZtTqVReWxpUqnRVavTU9FOpuGhmzhW3jce+BvUa6OWCVEcrpDBWDFcgMM44ZBB9cDMMM6cjUACVyMgHgceowo8IDhChXCecU/hS78aQ/8AUk42Ln+7L9K6Px+Ate/5pOb/AOsv6FviWYYffTTfBp5urbG8r1GdS1tfEYzdXU2XKIwFAUAgKBNAIDkU4CgeA54x9Et/Tn4Zz8fso5vqeivpFz2fq0uZcbr3xtvdUjAbKmx0s3rHv+ikNG41VWrXKjZNXlPeJcotBOmout6WpOapO5GqrTBOAQD550Hx612JsK6vqtzh7RLOjyiublnNOo17roXAbQjZ0qCVAzxAzA53d0G6C7tAX6O8S52s+PIHyQ36MvrdLY4/RgdS5O7VNpX2q/yS6udV7YUilpS6V0/B9LrsMjC7sZ84gaO3KNWzq8pai3NapWbZNCsKrNhqZd7oBaePIVVAAx3Z4mBoDbVPZlreWKU6ezLmtWtKQqC5avaUUrWxb5UpYDS+im2VxvfSe3ICtW8NzY0iLqp+DuTa3tFqVeohW/6dlZ30nrleh04bI6zQO3W7lqaMeLIjHxIBMK4Xzg/lS8/Xp/uknFxXFqfpmgfQLPKfnKbm/wDrL+ib4lmOH3/cw03waebq2xfK9RnUtbXxGM3V1NlyiMBGAoBAUCaAQCQOFEDwfPCPodH0/wDIZoY/dp5vp+is/ia/Z+rR5lx1b39a39zxgNlTZ6Wb9nlP0dIeirAqyqVbylKgqfEds33yJpSVc6VVcksdIAyx4k47fPCPL06+zqh6M2FIKDf2rHorYhKSr0lbIB1dG+cnAPWOGwTvCW127s6m1w1uDrY0nraKFSkKzEpRVhUcKj41IuQ27t4QF/amy6lWv0j0hUuEFpWWtlenpKSOjweq6/PEbvzzAfJSx2YlOtR2f0bowpVKzLUe41B1ZUzUcknCoQBncO7MDC95A7PqpbUzSqIlrSFuq061RBVt9St0FbB+cTUinB7RCvT4g8HBOX5/Cl56RfgWcXFcWp+naCj8BZ5T85T8gD9Jf0TfEsxsb7z03wqebq2xOI8DOpafD43Yu5suURgKAoBARhU0IUKcAkBA8NzvD6FS81wPgaaOP3Keb6XovP4qrk0eZYdS9/Woe5pMBsqbXSviWeUulTffIq/bO1FtUV3A0s+kkuqYARmJGeJwpwO2BRryu2a9QZQ69LlWa2JYqSFbTgE4JceOTx3wN07QsUpdMlFdCohpqtKnSZ2NTCU0D6QG1oMZwMgbxjdMhp/K9kEq7JbIRvDPTAA67HGoDGc0mPH7Mo39gV9nhmSye3DMupqdJ1LFEwNWnPD5wb/0+8wLuFKEcC5eH8J3npf5ROJieLU/UdCegWeX1lPyEP0h/RN8QmNjfeemeFTzdW2Ad49c6diXw2P7oXs23KKAoCgBMCNnhWxAIQQCA4HiedsfQE81wnwNNHH7lPN9H0Y9Mnkr+ZbyLz9eh8LTHA7Km30r4lnlLpU3nySqu9s0adyts6OSUNR62gGhRGl2XpXz1NQpVcHh1MEgkZob3Vm3W+ZciotDIRWbWaiLjhnGp038N4jITts62IwaFHTodPxaY6Nsal4cDgeyBWVrTZYSncvRtFR6qpTqtTVM1XPRKBkDeT1YMxs07Lpv0lu1olRaNwC1N0BFCnVArZ3+SrgZ7jBmvKVZW1aWVtJCtgg6WKhsHuOGU+BEKyMI+f8Alwfwle+nb3CcTE8Wp+paF9Bs8mxyG/Hv6I/EJhZ33npjhU83VOT563qPunTsbXxGP2L8zcccQEYEbVMQIWqQqMmBYQCAQCA4HjOdj8njzV6fwtNHH8OOb6Hoz6b7pVvMr+LvPSUfhaY4HdqbfSvi2uUulTefJvN7f2Lc1qlVrevRRK1FadalVphzUNMVdCgkEKCauSdJI6MYByYHnf8Aom76Sjpe2RKaqvSJkVdW4s5bRlt4XAyB1M7yercxBabBqpc1bb5NbpUqbLvVVUFR6NBajEU7YE01RqWWZuPFmGAN8gurTY1e32clqlqjVQ9EMUZKaDKj50IWICIxCsoPWVXI8rBo8tU5J7RNK6RbYZrWmjD1EC4o0TQeiGUkg1chgcY0k5wYHQuTezzQ+VAoU6S66YZZn1FrejrYEnONYceqFXBgfPvLQ52le/tFT3zh4ni1P1LQ/oNnk2eQ/wBYf0Z94mNnfeWmOFTzdT2AesPA+6dOxtfE47degzNxx0bVYVE1QmERkwMcwCBYQDMBwCFEDx3Or+Tj6el7mmljuH73f6NemxylW8yv4q89JR+Fphgd2pudK+La5T83SZvPk3ktubcFtcXqi6t6Vb5Ps5qaXNQaEVq9Sm9YpqBKjUuSMcFyZRVXG37s/wBnAVVRri7vndegrsBSpVBoo1GTPRqocBiw7M7sGBLt3aV2lxeFK9WlTpmii1VqWzUKbChTrMvRMuslt41Zxh8cRAew9u13qrUr3dSnTR7tq9pUo0CBTIpmlpqJlsA3NHHbgYbeCYF/yM2jVubNKtfUKzM+tWppTKZOpVwrMCNLLg53jBODkQLyFIwj555WtnaF7+1XA9jkTh4ji1P1XRPoVn2YbnIj6w/o294mFrfh46Y4VPN1HYj4OfMZ07G18Tj91btUzNxxmJaAtUBZgLMAgWMqnAIBAUDyHOl+TW9NR/jNLHcL3u90b9OjlKu5lvxV56Sl8JmOB3ZbnSvjWuX1dCqXSKWDOqlVLsCQNKb+se4bjvm6+UZ1KStnUoOdxyAd3dA1xToVPs0X/GZwEbytz+3gfvga9zyfs6tRqtSzt6lVlRGqtRps7KjKyqWxkgMikD9ESia02XQosz0qKU2ZqzMyrglqrh6hPnZgCfCFZbO2fStqYpUKYp0wWYIM4BYknj5zA2oChHzpylbN9en/AO3dfvmnCv8AEq5v1fRkZYOz7MfJYcifrDeib4hMbW/DX0vwo5unbJO/1GdKztfFY/claapuOKMwDMB5lBICBY5lU4zBAJQSDyXOj+TKnpaHvM1Mbwnd6OenU8pVnMt+JvPS0vgMwwO7Lc6V8e37P1ej5S7FrXFValJwB0RpMjOUBPWw24HONXDgZvPlVZY7Fv1uaNao9bQa2qrTW8quoUBwnVLhcYYZABzkbiQGVmK3Z/Jy9o1qzrRemWpXC0q6vb9Kup1yMqAMtlCDp39Dlt+Mlew5KmsLYU7hKoq06lZWeqFzVy5YVAV3EEMN+7eDuhHntp39zbXFwaK1PnLkcLOsy1DpoilTNQ5DBvnBqQDSM53rmRWntPbd3Quai2/SlGuK7VDUpV6tNXXAChiwCLoekdIwCc9uqXMyZbb2zcpcOBXqLTaih6SllEQ9HTdqiqynqhekO87jp45IkR7Hk/r+Tp0lR6rl7g66hUsVNZ9IOABuXA4cAOPGFcE5QH6ZeftV1+9acK9xKub9Y0f6LZ9mPkseRX1hvRt7xJb3oa2l+FHN0vZjbx650bO18Vjo/tytAZuOLMMoQxBkcGQgyEGTezKyPVAeYzBqjMGYzMnlOdA/gyr6Wh8c1cZwpdzo5H46nlPyV3Mv+IvPTU/gmGB3J5trpV6Rb9n6vT8r6aNToB0Vx0zdVhbEZNGoucVWXPlHcpBPDhmbz5hXGi+GVFqqWXo2xSr4OpmLEGlcZXyaYzndg7+tuB21OoGTWK2im1uuUp7RRiUUmnldZDL5QYniSuewkmSO1urhadPW7Hc1MMr39PUSuollqUSQQHUgk9+SdJkGVO8qGlUc3BdKDK7N8poE0QoznL0VO8PnrHgF7DvCTZvKLDKXr9Ojm3p5FfZ5Wm1TUQx0EHgj7t/knHCVXpLC76ZNfRtTGcAMabahgdYFGII3/cYE8D5x26fpd1+03P71pwLu/VzfrWB9GtezHyWXIz6w3o294i1vQ1dLcGObpeyQC3HgDOjZ2vjMbuZT4rhV8JtZuRqHplzNSTCGM4Tq5PR54zTqywO+MzViBkQmdMNnVGZqlqjWXVPXJrLqlrk1mWqNcayxQ8tzkNnZ1Xt69E/+Ymtipztu1oGnLG0cp+Sv5nATbXo1aWNVQCOK5p7m/wCd0uBy1Z5vTpTn19uZ/L9Xr7kE1DSeqWyQUD0A6ZZuw5ON2Rv75uPmWhUtLYtgU7Qu+BmrZbmA3DgN29v/ACgY26W662RdnrlSH0CrRJVhpJIHhjzY4iBsdFQqYUdDgK60qtO5rK662ZkBIIO/DbwfsmBhWtXULnpgx3dTaVRUbymYjWc7gT7B2AQJaVszFmZbkBgdz16NRDnC5GAcaQxbdvyDxzKJ7QVqRUfSKiYcaH6DQN40nKrqxjeB5yMbpMxZWtwXLA03QqQOtwbPap7RKj532yfpNz+0V/3hnAu79XN+uYL0e17MfJvcknxcHz0294ltbzW0pGdqObpmxnVVPaxO8+bsnSs5RD4nH0TVMLYVBNjucuaJhkKsuTHWmD6U98ZMZrktcrzmZGqEOBu4mDYiCxIyiCMjKGOZM2UQwLQyiFLyts2r2Vemm9tOpR3lSDj7p436daiYhv6OvRZxNuudmblGxtt3Fi5e2qaGYBXUqGVwOAZT3ZM59q9Xbmcn22MwFnGUxF2M8tkvQU+c3aA7LZv1qT/wcTZ7dc/Ry6ujGDnxqj3x/DZpc6d2PKtrZvDpV/mMyjH1eMPCrorYnduVR8P8NledV/tbPpHwrEe9DL2//wAf3eM9E48L37f5Nec6kdz7KTBGDprqc7iOBpjsJHrmUY+PGn93nPROrwvf8f8ALYTnJsiMNs+qBvGFamRg8d2RM+3UeUvGeiuI8LlP7pBy72S4Ae0uVA1Y6qYGoYI3VJe22/1eVXRjGRsmmffP8Ns8t9kv5TXC+KVe4DsJ7FX2TLtdrza9XR3HRspife3a3OPs5ULLVqOwHVpilUDMewZYYHiTLOLtZd0pR0ex1VURNGX65w4xc1jUd3IwXdnIHYWOcffOPVOczL9Fs0dXbpo8oiPguOSVLVXJ7kOfWRM7UTNTQ0pVlbiHRLJNInSpjJ8fiLmtLfVp6w59femXMyzeNVtIoJ7JlDxmnJKlIzKHnKZaImWTFIFAjISzy1XrrFGRrsZMmUVwREmqyiuGJSTVZRcQVqZxukml60XIeA5ScjzVqNVogIzHLD7LHvx2GaNyxMznD6jR+mIt0RTX3w86/JC7H2EP/d/tPHqanXjTGGnxRtyWux/dD1NJ1VUPSNK4fzRNybux/cn1ESdXV5Mo0lh59ZgeT90P7hvuk6uryZxpDDz6yNti3I/+PU9gjUq8mXbbE+vCNtmVxxoVP9Jk1Z8mcYqzPrQiNpVHGlU/0NJqyzi/b/NHxYmg/wCY/wDpaMpWLlH5oSULGrUYKtJyT+i2B4nEsUTPgwrxFuiM5qh73kxsJqK+QSzb2bGN/cPNN2zaml8xpDHRcq27HqqVk27gJtRTLgV3IbdO0xxPsmeq1puNynRHdLFORNcyk6MTKJeUxmCsyiXlVSWJlmwyEMUuJgoxAMQDTACsGbEpGSxOTA0R3Sar0i5MMTbDuk1GUXqvMvkg7hHVwvaKvMvka9wk6uGXaamJsl7hHVwvaqiNgn5ojqYXtdTE7Op/m/dJ1ML22vzY/wBmU/zRJ1NLLt1fmX9l0vzF9kvU0+S9uuebNbFBwUD1CXq4jwYTiqp2ymWiBw3TLVedV2ZPTLk85rPEuTHXMGMl10itJkyiuGUjLuIrLmxmliUlzYTSlxKwPEAxGQcBQCAoCxKCAQDEBYgGIBiAYkM2OIBiAYgLEoWICxAyBkyXOWQaTJnFTIESMs2UzeAgEKIBADAUAgKAYgOAQFAIBAUBQCAQEYCxAIBAAZMhMJUEBwEYBClAcBQCAQCAoBAICgOAoBAUAgIwCBjAI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595938" y="-1790700"/>
            <a:ext cx="26765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7" name="AutoShape 6" descr="data:image/jpeg;base64,/9j/4AAQSkZJRgABAQAAAQABAAD/2wCEAAkGBxAPDw8PDw0PDw8PDw0PDw0PDw8PDw8PFBEWFhQRFRUYHCggGBolGxQUITEhJSkrLi4wFx81ODMsNygtLisBCgoKDg0OFBAQFywcHBwsLCwsLCwsLCwsLCwsLy8sLCwsLCwsLCwsLCwsLCwsLCwsLCwsLCwsLCwsLCwsLCwsLP/AABEIAQoAvgMBEQACEQEDEQH/xAAcAAACAgMBAQAAAAAAAAAAAAAAAQMFAgQHBgj/xABKEAACAQMBAwcHBgsHBAMAAAABAgADBBESBSExBgcTIkFRcTJhc4GRsbIUIyQ0QqElMzVSYnJ0s8HC0RVDU2OS4fAWgqKjRGST/8QAHAEBAQADAQEBAQAAAAAAAAAAAAECBAUDBgcI/8QAPREBAAECAgYGBwcDBAMAAAAAAAECAwQRBRIxMjNxBhMUIUFRNEJygZGxwRUiJFJhodEHI+EWQ6LwYoKS/9oADAMBAAIRAxEAPwDsOJk8zhRiDMQQIUYgKAQCAoQQohCgLEAxCFiFEIRgGICIgIyoUAxAUDbxIyGIQQoxAIBAUKMQDEBQCAYhCxCliEyEAxAUBGEEBQAwFiEKUEDakZCAQCAQogEBQExxIMWY+aFyRkN+d9wkMmJRu8+2TvXI9Ld59sGR5bvliUyZqZc0yMyoUAgKEKAQFCDEBQrahRiAQDEKeICgEAgR1ez1yEIhCspFEAMgjMgzSZQiSZMSgKAQFCCAoCgEDahRCiQEB4gGIBiAiIEVfs9cLCAGFZAyAzARMgwJkElKZQJpkxLEIMQFiEGIUoQoBAUDakUSgkUQHiAQFAIEVxwhYauZFM+uAtcge7zwALAypHrY84lgbMyYFiFLEBQggKAoBAMQNmQEAhRAYgGIBiAoEVyDjhmFhpZ3zHNWZ8ZcxHmTMZg8PXIGDKHQBLHAyMjf2SwS2sTJiMQEYBAWICMIWIBAWIG1IogEBwCAQCAQjS2klwQpt3pgjOpagbrcMYI4Eb5Jz8GVOXiqxSuOrrIO5t3HHDIyD4TD7zL7qeij434HHGkMsveTk1not26//wBao/jJ3rnSmSlU34zvA4s7Ae0y95OqK9KppBJAwRggDPvjKU7kVlZ3WTi4RKQfBwpeqcAHt3CWIkzhemZMBAUAMqEYCMBQCFKEbMiiA4BAcAxAIChCY48ewQrRulIAJwSAQDjvP+wmMyyiIRUKm5gynhuxu9sRLLKEXRkb9/tP9ZDNItXA3j3y5scmZqalxuB3YlzMk1E6Scncxz3dmP4SwxbMBGApQQFAUIUIMQsFCtmQEBwCAQCAQMajhR7h3wNdmPHt9wkZZIKr6t3YJBiBACIEZECM7iD3SCer11IBI7iNxEy2ogsdq4boqxw43BzuDdxkifAyW8yQjCAwpShQhYgEEFCtiQEBwCAQHAwrVAgyTu957oGmHLHJ7dwH8P6yMogqj9g9Z75JZIxIxZYlBiUYMJBGVgKm2JIWUO0bBaoyNzDeCOMy2sWeyr5gRSq8cdVuw47IiSYXEqAwFiVCMBQCAsQNiRRAIDgEAgedqXhr3LIp6lLdkcM9p8TMc+9lELPgO48PARKwwAkWUi0pUZhIGTW5lELJjjCI2WBGywGhiBV7RugtUU2GnI106oO7WOKn/nbKL6wq66at2kCGMtiAjAUoUBQCBPiQEBwCA4Gjtm8FGg7llXcEVmOkB2Olcns3mYV1RTGb1s2q7terTGcqDk/c26Ap8pomtnU6601aj6/VPOm7R5tivB36adbUnLksl2lRZinSAsMEjeOPDGeMvWUzOWadlvREVTG1KLxBwMvWQx7PX5F8uXvjrIOz1l8tXvl6yDs9fkyW+HY0uvDGbNbI7RX7WDJ1kHUV+QFxTbgw8DLFcJNmuPA9PdvmWcPOYnyQvUVM6nVR25YDdJNUebOm1XVspmVFtytTdqIputUajl0IZRu7x4THXp83rGFuxtpXWx6p6q9gUjxOcxTXnJdsalGdW1bz0aZQpGAShSBQJ4DgEAgOBz7nhvGS3t6IOBVquz+cIu4e1vunPx9X3YpfU9FbMVX7lyfVj5ucbNtOmGmlTr17xj1ETOhKYxl2xvJ7t4A7e6adunWjujOX1OLr6uc66ootxtmdsz5Qs12VttCPmbo4/wAsN/Wempdj1ZaHX6Mq/wBylO13tpONvXOO+1Y+4SZ3fKTq9G1bLlPxRnbe1hxoVB42tUfwjXux4SyjCYCrZXT/APSJuU+0h5SAfrUHEddc8mcaOwc+tHxY/wDVt+P8P10m/rJ19a/ZWFnx/dieWl72mj/oP9Y6+pY0Ph/+ywblheH7dIeCTGb9T0p0Ph/L92pccoLyp5V1U8AcD7pjN2qdsy2LejcPRsohomq5Oo1GLDtLEn2zDWna2epoiMsoen5JHpbouc6uiy284LZwWxwyd339897dc11xLj6RtRZs5R5/9h1LY3lD1+6dG0+Nxu6ujNlyShSgBgYwDECcQCA4BAIHNeecdSyP6Vf3LOdj/VfX9Et+9yhQ8gd1vtJwSGUWIDAkMAXqZAI8B7JsaEpibs5xm0v6h3KqMJbmmctuz3KrlTy2v7a7o2lq+pqq0gC71iS7uVUbmG7cPbO5irkWq9WKY+D880Xh6sTam5Xcrjvy7peg5b7Y2vYXFVbOjd3drb0ab17lukwrtksAV3EBdJO44yczW7TT40Q350dX4X609nyuuHopW+U1QHp06mnqsQHOBx8+fYZu1dmpp1po/VzLNnSV25qUXfGY78u/Lb4cm4nKW7JIFy2QFJylLg2ccV8x9k9KLGGrq1Yp/Xxat7EaSw9um5Vc7pmY8Nse5IOUV321gfGlSP8ALM5wFj8vza0abx1P+5+0fwR5RXHb0LeNGn/SY/Ztjyen+ocdHrEduOfKt7RvG3WYTouxPg9qelGPp2VfP+UZ2hSbOrZ2z2P7Ms8qtE2MtnyblnpdpDOI1/Lxn+Xj+XGzadrfVaVEaaeKbqm8hNSglRnszmfI4q3TbuTFOx+36CxdeKwdFy5Oc7M2zyA+sv6L+ImOH3003waebq2x/KHrnTtPh8burmbLlERClAUAgKBPAIDgEAgc4551+asz3VK3wrOdj/VfXdE5/u3eUPO8hPqu0vGw+OrNrQXGlz/6j+iWv/b6NPaG3tlWl0vy/Z9arc0mtrq1uaAUvqpvkUTlhu1L586j6+ppDi+58RoD0WcvOU/PNy2vrK+tqNrXegfkWqvTGipTLVnPVIYEEgUxg4zvOOJmi7aPk7caLOzXpUTFG3JD6vIwdWOzPkY9eeInZpidSjLLwfMXK7XWXNfWzzqyy2RPdl/lvLeqd+ugd51fO6d2cDO7jjA/5iekdZE5xEfF5zGEriIqrrj9Jpme9LRql/8ACZeGUqasH/hEypqvTOz93letYCLc6tf3vDOmYgwWzvXA37w6nw3YzPWiqvPKqMo82liLeFiiK7dcVT5ZZM565T5tGLlH5AvHh3cZjXE6u16WqqOsp+54x4qjnLOdp1/MlAf+pZ8DjeLL+jOjUfgKOclyA+sv6I/EJ5Yffeum+DTzdW2P5Q9c6lra+Hxm6upsuURhSgKAoCgTiAQCA4BIOec8o+YtT/m1PhE5+P2UvrOinGu8nmuQo+ibSP6Vj9zVJt6C48tD+o/olv3/AES7S2Pb3IXp6K1NOdOQQRnuIn1FyzRXvQ/I8Pir1jh1ZZ+CNebqhXIb5DWc4HWZ6gBA87NvmnXbw1O3J2LOJ0lc2Uy9Zack66qqqtKkigAKXO4AYAwomXbrVMZQ8/sfFXKtaqYj3tunyOf7VdB+qhY/eRPOrSFPhQ96dA3O7WuNmnyOpjjXfz6URZ5/aNXhTD2+wLc71yZ+CQcj6H+JWPrQfyyTpG54RDP/AE/h/GZZjkjbd9U/9yj3CY/aF79Gf2Bhf1+J/wDSdsN+avZ9v/aScfemMmVOgsLTMTlPxcq5yD+FLnwofulnzWM4sv2Do5GWAo97Lm/+sv6I/EJ54ffZab4NPN1XY3lD1zqWtr4fGbq6my5RGFIwFAIGMCeAQHIDEKcDnvPIPo1sf85vhnPx+yjm+q6Kce5yVXNRYrXpX1NiQpa0JxjO41Diemi7k25qqjadNcPTfps26tnf9Hq7HlHsancfJKd1brcisbc02DBzXVtBp6mGNWoY4+E6Nd6uvbL42zg7FmMqKYWdHlRYPcG0W+tzdK70zb9IBV6Rc6k0niRg7vNPJspk29ZtTqVReWxpUqnRVavTU9FOpuGhmzhW3jce+BvUa6OWCVEcrpDBWDFcgMM44ZBB9cDMMM6cjUACVyMgHgceowo8IDhChXCecU/hS78aQ/8AUk42Ln+7L9K6Px+Ate/5pOb/AOsv6FviWYYffTTfBp5urbG8r1GdS1tfEYzdXU2XKIwFAUAgKBNAIDkU4CgeA54x9Et/Tn4Zz8fso5vqeivpFz2fq0uZcbr3xtvdUjAbKmx0s3rHv+ikNG41VWrXKjZNXlPeJcotBOmout6WpOapO5GqrTBOAQD550Hx612JsK6vqtzh7RLOjyiublnNOo17roXAbQjZ0qCVAzxAzA53d0G6C7tAX6O8S52s+PIHyQ36MvrdLY4/RgdS5O7VNpX2q/yS6udV7YUilpS6V0/B9LrsMjC7sZ84gaO3KNWzq8pai3NapWbZNCsKrNhqZd7oBaePIVVAAx3Z4mBoDbVPZlreWKU6ezLmtWtKQqC5avaUUrWxb5UpYDS+im2VxvfSe3ICtW8NzY0iLqp+DuTa3tFqVeohW/6dlZ30nrleh04bI6zQO3W7lqaMeLIjHxIBMK4Xzg/lS8/Xp/uknFxXFqfpmgfQLPKfnKbm/wDrL+ib4lmOH3/cw03waebq2xfK9RnUtbXxGM3V1NlyiMBGAoBAUCaAQCQOFEDwfPCPodH0/wDIZoY/dp5vp+is/ia/Z+rR5lx1b39a39zxgNlTZ6Wb9nlP0dIeirAqyqVbylKgqfEds33yJpSVc6VVcksdIAyx4k47fPCPL06+zqh6M2FIKDf2rHorYhKSr0lbIB1dG+cnAPWOGwTvCW127s6m1w1uDrY0nraKFSkKzEpRVhUcKj41IuQ27t4QF/amy6lWv0j0hUuEFpWWtlenpKSOjweq6/PEbvzzAfJSx2YlOtR2f0bowpVKzLUe41B1ZUzUcknCoQBncO7MDC95A7PqpbUzSqIlrSFuq061RBVt9St0FbB+cTUinB7RCvT4g8HBOX5/Cl56RfgWcXFcWp+naCj8BZ5T85T8gD9Jf0TfEsxsb7z03wqebq2xOI8DOpafD43Yu5suURgKAoBARhU0IUKcAkBA8NzvD6FS81wPgaaOP3Keb6XovP4qrk0eZYdS9/Woe5pMBsqbXSviWeUulTffIq/bO1FtUV3A0s+kkuqYARmJGeJwpwO2BRryu2a9QZQ69LlWa2JYqSFbTgE4JceOTx3wN07QsUpdMlFdCohpqtKnSZ2NTCU0D6QG1oMZwMgbxjdMhp/K9kEq7JbIRvDPTAA67HGoDGc0mPH7Mo39gV9nhmSye3DMupqdJ1LFEwNWnPD5wb/0+8wLuFKEcC5eH8J3npf5ROJieLU/UdCegWeX1lPyEP0h/RN8QmNjfeemeFTzdW2Ad49c6diXw2P7oXs23KKAoCgBMCNnhWxAIQQCA4HiedsfQE81wnwNNHH7lPN9H0Y9Mnkr+ZbyLz9eh8LTHA7Km30r4lnlLpU3nySqu9s0adyts6OSUNR62gGhRGl2XpXz1NQpVcHh1MEgkZob3Vm3W+ZciotDIRWbWaiLjhnGp038N4jITts62IwaFHTodPxaY6Nsal4cDgeyBWVrTZYSncvRtFR6qpTqtTVM1XPRKBkDeT1YMxs07Lpv0lu1olRaNwC1N0BFCnVArZ3+SrgZ7jBmvKVZW1aWVtJCtgg6WKhsHuOGU+BEKyMI+f8Alwfwle+nb3CcTE8Wp+paF9Bs8mxyG/Hv6I/EJhZ33npjhU83VOT563qPunTsbXxGP2L8zcccQEYEbVMQIWqQqMmBYQCAQCA4HjOdj8njzV6fwtNHH8OOb6Hoz6b7pVvMr+LvPSUfhaY4HdqbfSvi2uUulTefJvN7f2Lc1qlVrevRRK1FadalVphzUNMVdCgkEKCauSdJI6MYByYHnf8Aom76Sjpe2RKaqvSJkVdW4s5bRlt4XAyB1M7yercxBabBqpc1bb5NbpUqbLvVVUFR6NBajEU7YE01RqWWZuPFmGAN8gurTY1e32clqlqjVQ9EMUZKaDKj50IWICIxCsoPWVXI8rBo8tU5J7RNK6RbYZrWmjD1EC4o0TQeiGUkg1chgcY0k5wYHQuTezzQ+VAoU6S66YZZn1FrejrYEnONYceqFXBgfPvLQ52le/tFT3zh4ni1P1LQ/oNnk2eQ/wBYf0Z94mNnfeWmOFTzdT2AesPA+6dOxtfE47degzNxx0bVYVE1QmERkwMcwCBYQDMBwCFEDx3Or+Tj6el7mmljuH73f6NemxylW8yv4q89JR+Fphgd2pudK+La5T83SZvPk3ktubcFtcXqi6t6Vb5Ps5qaXNQaEVq9Sm9YpqBKjUuSMcFyZRVXG37s/wBnAVVRri7vndegrsBSpVBoo1GTPRqocBiw7M7sGBLt3aV2lxeFK9WlTpmii1VqWzUKbChTrMvRMuslt41Zxh8cRAew9u13qrUr3dSnTR7tq9pUo0CBTIpmlpqJlsA3NHHbgYbeCYF/yM2jVubNKtfUKzM+tWppTKZOpVwrMCNLLg53jBODkQLyFIwj555WtnaF7+1XA9jkTh4ji1P1XRPoVn2YbnIj6w/o294mFrfh46Y4VPN1HYj4OfMZ07G18Tj91btUzNxxmJaAtUBZgLMAgWMqnAIBAUDyHOl+TW9NR/jNLHcL3u90b9OjlKu5lvxV56Sl8JmOB3ZbnSvjWuX1dCqXSKWDOqlVLsCQNKb+se4bjvm6+UZ1KStnUoOdxyAd3dA1xToVPs0X/GZwEbytz+3gfvga9zyfs6tRqtSzt6lVlRGqtRps7KjKyqWxkgMikD9ESia02XQosz0qKU2ZqzMyrglqrh6hPnZgCfCFZbO2fStqYpUKYp0wWYIM4BYknj5zA2oChHzpylbN9en/AO3dfvmnCv8AEq5v1fRkZYOz7MfJYcifrDeib4hMbW/DX0vwo5unbJO/1GdKztfFY/claapuOKMwDMB5lBICBY5lU4zBAJQSDyXOj+TKnpaHvM1Mbwnd6OenU8pVnMt+JvPS0vgMwwO7Lc6V8e37P1ej5S7FrXFValJwB0RpMjOUBPWw24HONXDgZvPlVZY7Fv1uaNao9bQa2qrTW8quoUBwnVLhcYYZABzkbiQGVmK3Z/Jy9o1qzrRemWpXC0q6vb9Kup1yMqAMtlCDp39Dlt+Mlew5KmsLYU7hKoq06lZWeqFzVy5YVAV3EEMN+7eDuhHntp39zbXFwaK1PnLkcLOsy1DpoilTNQ5DBvnBqQDSM53rmRWntPbd3Quai2/SlGuK7VDUpV6tNXXAChiwCLoekdIwCc9uqXMyZbb2zcpcOBXqLTaih6SllEQ9HTdqiqynqhekO87jp45IkR7Hk/r+Tp0lR6rl7g66hUsVNZ9IOABuXA4cAOPGFcE5QH6ZeftV1+9acK9xKub9Y0f6LZ9mPkseRX1hvRt7xJb3oa2l+FHN0vZjbx650bO18Vjo/tytAZuOLMMoQxBkcGQgyEGTezKyPVAeYzBqjMGYzMnlOdA/gyr6Wh8c1cZwpdzo5H46nlPyV3Mv+IvPTU/gmGB3J5trpV6Rb9n6vT8r6aNToB0Vx0zdVhbEZNGoucVWXPlHcpBPDhmbz5hXGi+GVFqqWXo2xSr4OpmLEGlcZXyaYzndg7+tuB21OoGTWK2im1uuUp7RRiUUmnldZDL5QYniSuewkmSO1urhadPW7Hc1MMr39PUSuollqUSQQHUgk9+SdJkGVO8qGlUc3BdKDK7N8poE0QoznL0VO8PnrHgF7DvCTZvKLDKXr9Ojm3p5FfZ5Wm1TUQx0EHgj7t/knHCVXpLC76ZNfRtTGcAMabahgdYFGII3/cYE8D5x26fpd1+03P71pwLu/VzfrWB9GtezHyWXIz6w3o294i1vQ1dLcGObpeyQC3HgDOjZ2vjMbuZT4rhV8JtZuRqHplzNSTCGM4Tq5PR54zTqywO+MzViBkQmdMNnVGZqlqjWXVPXJrLqlrk1mWqNcayxQ8tzkNnZ1Xt69E/+Ymtipztu1oGnLG0cp+Sv5nATbXo1aWNVQCOK5p7m/wCd0uBy1Z5vTpTn19uZ/L9Xr7kE1DSeqWyQUD0A6ZZuw5ON2Rv75uPmWhUtLYtgU7Qu+BmrZbmA3DgN29v/ACgY26W662RdnrlSH0CrRJVhpJIHhjzY4iBsdFQqYUdDgK60qtO5rK662ZkBIIO/DbwfsmBhWtXULnpgx3dTaVRUbymYjWc7gT7B2AQJaVszFmZbkBgdz16NRDnC5GAcaQxbdvyDxzKJ7QVqRUfSKiYcaH6DQN40nKrqxjeB5yMbpMxZWtwXLA03QqQOtwbPap7RKj532yfpNz+0V/3hnAu79XN+uYL0e17MfJvcknxcHz0294ltbzW0pGdqObpmxnVVPaxO8+bsnSs5RD4nH0TVMLYVBNjucuaJhkKsuTHWmD6U98ZMZrktcrzmZGqEOBu4mDYiCxIyiCMjKGOZM2UQwLQyiFLyts2r2Vemm9tOpR3lSDj7p436daiYhv6OvRZxNuudmblGxtt3Fi5e2qaGYBXUqGVwOAZT3ZM59q9Xbmcn22MwFnGUxF2M8tkvQU+c3aA7LZv1qT/wcTZ7dc/Ry6ujGDnxqj3x/DZpc6d2PKtrZvDpV/mMyjH1eMPCrorYnduVR8P8NledV/tbPpHwrEe9DL2//wAf3eM9E48L37f5Nec6kdz7KTBGDprqc7iOBpjsJHrmUY+PGn93nPROrwvf8f8ALYTnJsiMNs+qBvGFamRg8d2RM+3UeUvGeiuI8LlP7pBy72S4Ae0uVA1Y6qYGoYI3VJe22/1eVXRjGRsmmffP8Ns8t9kv5TXC+KVe4DsJ7FX2TLtdrza9XR3HRspife3a3OPs5ULLVqOwHVpilUDMewZYYHiTLOLtZd0pR0ex1VURNGX65w4xc1jUd3IwXdnIHYWOcffOPVOczL9Fs0dXbpo8oiPguOSVLVXJ7kOfWRM7UTNTQ0pVlbiHRLJNInSpjJ8fiLmtLfVp6w59femXMyzeNVtIoJ7JlDxmnJKlIzKHnKZaImWTFIFAjISzy1XrrFGRrsZMmUVwREmqyiuGJSTVZRcQVqZxukml60XIeA5ScjzVqNVogIzHLD7LHvx2GaNyxMznD6jR+mIt0RTX3w86/JC7H2EP/d/tPHqanXjTGGnxRtyWux/dD1NJ1VUPSNK4fzRNybux/cn1ESdXV5Mo0lh59ZgeT90P7hvuk6uryZxpDDz6yNti3I/+PU9gjUq8mXbbE+vCNtmVxxoVP9Jk1Z8mcYqzPrQiNpVHGlU/0NJqyzi/b/NHxYmg/wCY/wDpaMpWLlH5oSULGrUYKtJyT+i2B4nEsUTPgwrxFuiM5qh73kxsJqK+QSzb2bGN/cPNN2zaml8xpDHRcq27HqqVk27gJtRTLgV3IbdO0xxPsmeq1puNynRHdLFORNcyk6MTKJeUxmCsyiXlVSWJlmwyEMUuJgoxAMQDTACsGbEpGSxOTA0R3Sar0i5MMTbDuk1GUXqvMvkg7hHVwvaKvMvka9wk6uGXaamJsl7hHVwvaqiNgn5ojqYXtdTE7Op/m/dJ1ML22vzY/wBmU/zRJ1NLLt1fmX9l0vzF9kvU0+S9uuebNbFBwUD1CXq4jwYTiqp2ymWiBw3TLVedV2ZPTLk85rPEuTHXMGMl10itJkyiuGUjLuIrLmxmliUlzYTSlxKwPEAxGQcBQCAoCxKCAQDEBYgGIBiAYkM2OIBiAYgLEoWICxAyBkyXOWQaTJnFTIESMs2UzeAgEKIBADAUAgKAYgOAQFAIBAUBQCAQEYCxAIBAAZMhMJUEBwEYBClAcBQCAQCAoBAICgOAoBAUAgIwCBjAI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580112" y="-1871663"/>
            <a:ext cx="26765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080" name="Picture 8" descr="http://i00.i.aliimg.com/photo/v0/111391546/RPMI_1640_with_L_glutamin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356992"/>
            <a:ext cx="2376264" cy="3323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Ivivo cultivation :                                                         </a:t>
            </a:r>
          </a:p>
          <a:p>
            <a:r>
              <a:rPr lang="en-US" dirty="0" smtClean="0"/>
              <a:t>Animal inoculation                                                     </a:t>
            </a:r>
            <a:endParaRPr lang="ar-SA" dirty="0"/>
          </a:p>
        </p:txBody>
      </p:sp>
      <p:pic>
        <p:nvPicPr>
          <p:cNvPr id="2050" name="Picture 2" descr="http://www.forschung3r.ch/imgs/bu2_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975211"/>
            <a:ext cx="4968552" cy="32984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techniques: (mainly PCR)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Principle of the PCR                   </a:t>
            </a:r>
          </a:p>
          <a:p>
            <a:r>
              <a:rPr lang="en-US" dirty="0" smtClean="0"/>
              <a:t>The purpose of a PCR (</a:t>
            </a:r>
            <a:r>
              <a:rPr lang="en-US" u="sng" dirty="0" smtClean="0"/>
              <a:t>P</a:t>
            </a:r>
            <a:r>
              <a:rPr lang="en-US" dirty="0" smtClean="0"/>
              <a:t>olymerase </a:t>
            </a:r>
            <a:r>
              <a:rPr lang="en-US" u="sng" dirty="0" smtClean="0"/>
              <a:t>C</a:t>
            </a:r>
            <a:r>
              <a:rPr lang="en-US" dirty="0" smtClean="0"/>
              <a:t>hain </a:t>
            </a:r>
            <a:r>
              <a:rPr lang="en-US" u="sng" dirty="0" smtClean="0"/>
              <a:t>R</a:t>
            </a:r>
            <a:r>
              <a:rPr lang="en-US" dirty="0" smtClean="0"/>
              <a:t>eaction) is to make a huge number of copies of a gene. </a:t>
            </a:r>
          </a:p>
        </p:txBody>
      </p:sp>
      <p:sp>
        <p:nvSpPr>
          <p:cNvPr id="1026" name="AutoShape 2" descr="data:image/jpeg;base64,/9j/4AAQSkZJRgABAQAAAQABAAD/2wCEAAkGBxISEhAUEBQVDw8VFxQQFBQQFA8PFBUPFxUYFhQYFBUYHCgiGBolGxcVITEhJSssLi4uGB8/ODMsNyotLisBCgoKDg0OGhAQGzckICYvLCwyKywtNCwsLC4vLCwsLCwsLCwsLCwsLCw3LSwsLywsLS8sLDAuLCwvLCwsNCw0LP/AABEIAPMA0AMBIgACEQEDEQH/xAAbAAEAAQUBAAAAAAAAAAAAAAAABAECAwUGB//EAEIQAAIBAgQCBwUECAUEAwAAAAECAAMRBBIhMQVBBhMiUWFxgTJCkaHwUnKxwRQVIzNigqLRB2OSsvFTc+HiFjRD/8QAGgEBAQEBAQEBAAAAAAAAAAAAAAECAwQFBv/EAC8RAQACAgAEAwcCBwAAAAAAAAABAgMRBCExQRITcQUiMlGRofCB0RVCYbHB4fH/2gAMAwEAAhEDEQA/APcYiICIiAiIgIiICIiAiIgIiICIiAiIgIiICIiAiIgIiICIiAiIgIiICIiAiIgIiICIiAiIgIiICIiAiIgIiICIiAiIgIiICIiAiIgIiICJa7gC5IA7zoJq8VxpRpTGY950H9z8oG2icpi+OugzNUyjkAqanuAIvKYbpFWcXRQy7XfKuvkt5fDLPijenWROdTjdfmlM+TVB+Utr9J2pgGrR0JtdKgb5FRGpJtEOkiabDdIqTi6hiNtLaHu1IkleMUueYeY/tGpWJiecNhEhjidL7XxDD8pkXG0j76f6lEipES1HB2IPkQZdAREQEREBERAREQEREBERASDj+JLT0Hafu5DzP5SPxLiVrrTOuxYcvAePj9DTyxCK4nEO5u5v4ch5CUqUTuItLla2nKUc5xlCaidYhNNVYq269YwI1tsRpv3zkuG4yohQNUOYm766i+w8LaT04y1sMje0qt95Vb8Z0rk11h48/Czkndban89HBcP4liGJDVXtc27RGmwkqnTcrUeoxNmyrmJvawJ38TO1ThtH/pU/9CD8pJTC0x7ij0Am/NjtDjHA31719/nq5To51gLjKRSNmDNcdvQWAO4tz8BN8JsM1Mcl9ADLGxf2RacrW8U7e7Fj8ukVRhTPd8dIp0ixsPUw7k7m82GGpZR4nUyOhSpBfZ0PeND8ZuqD5lB+r85qZscA108iR+f5zMkJMREikREBERAREQEREBNRxTiVrpTOuzMOXgPHx+hXpBxFqSqEUszXuVtdUA39Tp8ZzP6xpj2s1P76sg+JEsQJstLzHSxSN7LK3kQZmojV25CyjzIufrwMqMrVRkso1+cilm7vwma8pcyiLUrkbg+gJ/CR/wBbJ9oTZAzDicHTqDtoreY19DuJBgp8UQ+985Kp1AwuNZzHGeAmmj1KDmyi5pt2r3IACNve5AAN733m+4Thmp0kVzd7Xb7x3A8BtCpkREIz4OndvAa+vKTzMeEp2Ud51/tMjGw+t4FrtbQb/gIoVWQ3XnuDsfP+8oB8efnBgbtGuAe/WVllH2V8h+EvmVIiICIiAiIgJjxFcIpZth8/ATJOb45jwS1zalTuSeRI3P5f8wkzppOkHHOrIZhnqOdEBtZB42PgPjIi9IVBtVp1aZ8g4+ItfcTnnxPX1alZxdVHZU6jXSmpHxY9+VopuFC5WemR9lyR8DcfKd5iteUvmY8ufNvJSdV3yiY7R3+fP1dJ+m4Ot7RpMf8AMUKfiwmwwtFFQLSJVBsFbOo8r3AnDYg1G3yPruUVSR3FwJjquRrTptSa+ppuWW3gDqNfEyapPdueI4mnxU36ftzeg5W5MD95dfkR+EpmcbqCP4WufgwA+c4Onx3EU9DUYeFUX/3i82NDpZUHtoj/AHcyH8x8pfJntzZj2piidZImvrDqv0i3tK6/ylvmlxKpiUOispPcCL/CaSh0spH21dP9Lj8j8pPTi+GqCxdCO6oMvyYTM0tHZ6acXgv8N4+qS5zMFOiraob+82uX0BufPL3SRID8NoPlIUDKCFNJmSwJuQMhGl9ZZ+rCP3daovg+SoPwB+cw9LZS+ilyB9WmsFPEr71OqP56Z+Ha/GScLj2pkGtTKKezmFmUE+IOnraUb+WnU+X4wjggMuoIBB7wdpUCQUMxmXtMbfXwEDeoLAD0lZQSsypERAREQERECFxXFZEsPabQeA5n67xPNOl/EdqKnuZ7fFV/P4TqOkXFQgqVTqB2aY7zy+O885w96lQu/a3qP467epIHrO+Kuvens+V7SzTOuHp8VvtH59tpiYchEQbkhm8Xa2UeNlt5EtGJw7qbspHdzHhrrFKu1ySe1ctfQdo7ncX+cvxONYkZgTbv01vvoPAcpymdzt7aUilYrXpCID85cPrWx8ZlFZTvv4jT5S8UQfZ1v9kg6X5gyNMQc2Oum1iPq+0iCiHqKihVLELdQALk85NqUgFOvs3Jvp9bfOZ+jGDDs7uAQOzYhSMx1Oh00A+c64uvi+Tw8dPirGKP5p+0c5/ZuquDohdaatlG2UXygaAHe5kX/wCN0igJJB0BKtu3M2IOm/dJmKwqllVSygEP2WKjs+yCu3ta7e4ZXH06oAQOGv2e2D7JBJ1W1uyDy5iai0x0lytipbfirtpKPAKls1KpY2zbOllOouRc3t4aSP8ArXFUnKGoXKnKQbVAT3XOs6XFY1qVNi9PQanIQRa4tfNlNr22E5TglI1cTSvqS+dj5ds/MfOdKzMxM2ePJjjHkpTFMxMz2mej0qvTARTsZKw9IZLMLgjUHUEHvket2iqyeZ5X6RC4YLJkPuMya9wOnyMltLiJjcwLSfr1H95jc6fXdLifr/TMdU6HyP4SjoBKyglZhSIiAiIgJE4pWy0zbduyPXf5XkucV/iHxwUVCg5Wc9Up2AYi5177beMtY3OmMmSMdJvPZx3SjiXW1Mqn9nTuo8W94/l/zI/DsmW3WKjk6q3ZuLWAB9Ttfcd0h4FkFRDU1QG5Fr+Vx3XtOhrUcLXsEyhm+z2W01bs2HIHcc57MldV8L81wmab5rZ51M/Levp/ZFqYdhutx3jXTzHL0EjZVN+RF76f25SdX4G9K3UVSNgFO2+vh3nbkZhxD4inrXpLUUW7Y7JHqL2+U83lz2fZjiqx8cTH3j6xv76Yep0FrHxHdbUnwG+0OO9b7nSykAeW3LcS5cXQY6lqTfxjMND9ofmZnai9roVrL/Cwbytf+5mZiY6u9b1vG6zv0arFV2tlubHe/cP/ADadZwzhipSAKnPa5Zbhs51ILLrptuNpznC6HX1xm9gdpr3IyroB6m3oZ0mKoELam5QsQoKtmAvv2W2soY6W2nbWqxD5vi8zLbJ1iPdj9Ov1ldg8O5zujnXbPZwEF8ttibjM2+xliO5diUDqoyjIcpJIDNobD7PPSx3mR2qUkPZDqF2GakSoGw9oE7d0rgsVkUZw1N7XY2zrmJzMbrcAZrnUyOnLlHT8+jVdKeI5lCdoMbM2YD2QSdxobt3X2lvQXD3rO/2Vt6sf/U/GajjGK6yqxBuo7K/dHP1Nz6zrOhGHy0Hf7TE+g7P4hp0v7uPTx8JPn8dNu1Yn9v8AO3S4UXcnuk7nI3Dl0J7zJKzyv0KjzBUP5/7TMtQyNU5/XuSwLj9fKROJYhadJ2Y2Fso8WY5VA8SxA9ZJY/n+chLQ6+oSdaNEsF7nxFiGbxCAkD+ItzUSjrYiJhSIiAiIgJwnGaSYjOtVRUpvqVbzJBHcRfedpj6mWnUPcp+NtJxlTeaqkuG4n0cr4e7Ye+Kw++Q/vkHh9sfOazD4hXHZN7aEHRge4jlPShNTxno5QxJzEGlX5VaXZb+YbN6/Gd6ZZjq+TxfsrHl97Hyn7ObocRqoRZyQNgxLDu2M2tPpCzZTUS6A9pk7yCV0PO4vvymmxvBcZQuSv6XSHv0dKgH8VP8AtL+E8doWCFe0C2jaNdrBuyba2AHOdJmluj5kYuJwW1edR8+sOhxGLw1cAdnOxt2gVYc/aI00B57kTFjuA00VnpuaZALHUnYXtyNvjMBpUKxJ97T2DZm01upG+ltBbtesxcQwi06RyVWy3AyXupbyB02J9JnXZ2tedTeYif6xOp/P1avC4l6ZvTYqdtOY7iOc3NDidcdupTvTVTctagNbXYs2mwPxMgcMxAs1Mu1DOVIq08mdSCDa7AjKbW25zecVDt2CCyNe4FMVUI5rUG4Gw9Zq889aceEp7nii8+kf75KvxxGZVqZqZBu2dQACNR7O92ym5HKSeIcQRaLOrKSBlUqVN3Og27t7eE13GMOlQ00sVrsGyWRihVNwzgWXla9jqPTmyLb6HaStK2dc/E5cO4tG99J/PkpPUOFYbqsNSXY5Rf73vfO8854ZQ6yrSTfMwB+7e7fIGerYhLBF8pniJ5xD0exMeq2v8519P+pWHWyDy/GZBtDbS1zPM+4xtI1T3vr3BM7GRqrAZiSABckk2AAUXJPdNDFi3bspT0q1CVU75Vuc7nwUH1JUc5tsHhVRFRRZVGUc9PE8z4yHwfDk3qsCGf2Qb3Sje6gjkxvmPmB7om6ppJMqyxETIREQERECBxz9xU/l/wBwnK7zp+kdULhqrMQqgAknQAZhck8hOTR5qovIiVDRaaFJD4lwjD4gft6S1D9q1n9GGsmSsJMbcjiuhRXXC12TuSuOtXyDbj4TW4vh+PpgCpRNdVvZqDdZYeCHUT0GVE1F7Q8eXgMGTrXXpyeVtxBFNqgei3dVRlM2WE40MwZGR6gTqgxOZhTve1r235kX0E9CdQwswDDuYBh8DNdiejeDqe3h6d+9VyH+m0352+sPH/CfBO8V5hydXidZt6jW/h7A/ptIc6h+g2D9zraX/bqsPxvMLdBU93E4hfNlf8RNxmrHZ5cnsjPbrffrs6DYXPiQeSKW9ToPlmnolUXqL8ZpOhvAVwoqftGrM1u04AIA2AA9fjN4mtQ+AnDJbxW2+xwfDzgwxSerM+4mOodZex1mFjMQ9S1jIXV9dV6vemhV6x7yQOrp+tszDuCg6NMmOxORbgZqjEJTXbNVb2R4Dck8gCeU2PCcD1SBb5mPbd9i9Um7N4a7DkABygTaKTOBKKJdMqREQEREBERAj8RoLUpVUcBkdHRgdQVKkEGeV4ro9jMCS2CJxWFGv6PVP7RB/lPzHh8jPW3GhkGth5YHnPB+kVHEHKCadYaNRqjJUB56Hf0m5DTP0k6IYfFi9RMtUezVTs1AeWvPyM43FUeJcP8AaH6xwg94X65V8dyfn6TWx1t4tNHwXpPhsTYU3y1P+nUsjX8OTel5uw0oraVgGVgVEuBloEqBAuEuEtAlRIjY4F7CZ8GbljNatSwtNjgPZkkZHO8xMZcxmvx16jLQQkM4LVGFwUw40YgjZm9keZPumBl4RT66oa5/drmp0PEbVKv8xGVT9kEjR50KLMOGohQAoCqAFAGgCjQADukoCSVViIkCIiAiIgIiICWlZdEDA9KRKuGmyljLA4HpH0DwuKuxTqax/wD0pWUk/wAQ2b1nJ1uF8VwH7s/p+HHI3ZwvkTmHoSPCeyvRkWphpR5Zwzpzh3OWsGwtTYioCVv961x6gTp6FdXAZGDqdmUhgfIibDjXRjDYkft6SueTWyuPJhrOJxn+HVagxfh+Iamd8lQkX8My7+oM1sdWGlwacG/SHiGD0x2Hzpt1ijL65lup+Am44b0ywdW37TqW7qwyf1ez843A6YNLgZHp1AQCpDA7EEEHyImQGUZbzbYbRB5TTAzb0z2R5SSjFi8StNGd/ZUXNtT4ADmSdAOZImXgWCZVZ6o/b1SHcb5RayUwe5Rp4ksechUKfX1++hQYE9z4q1wPEIDf7xHNZ0lJZJVkQS+UErMhERAREQEREBERAREQEREClpaVl8QMDUpgfDydKFYGpq4W9wRcdxnLcZ6A4Ovcml1Tn36P7M38QND8J3hpzG1GXY8bq/4d4zDktgsT45WLUSfPLdW9RMR4txXC/wD2sOayDd1W5t96np8RPY3w8wvhoHl2B/xAwzaVVeiedx1i/wBOvynRUuldOuy0MFmq130DlGWnTHN3zWJAFza2ug5zccT6MYbEfvqKOftZQG9GGs2XAuDUsNTyUVCLubAC58e+XYz8MwK0qaU09lRa51JJN2ZjzYkkk8yTNgolqLMkyEREBERAREQEREBERAREQEREBERAREQEREClpaUl8QMXVy9Vl0QEREBERAREQEREBERAREQEREBERAREQEREBERAREQEREBERAREQEREBERAREQEREBERAREQEREBERAREQEREBERAREQEREBERAREQERED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087938" y="-1790700"/>
            <a:ext cx="32099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28" name="AutoShape 4" descr="data:image/jpeg;base64,/9j/4AAQSkZJRgABAQAAAQABAAD/2wCEAAkGBxISEhAUEBQVDw8VFxQQFBQQFA8PFBUPFxUYFhQYFBUYHCgiGBolGxcVITEhJSssLi4uGB8/ODMsNyotLisBCgoKDg0OGhAQGzckICYvLCwyKywtNCwsLC4vLCwsLCwsLCwsLCwsLCw3LSwsLywsLS8sLDAuLCwvLCwsNCw0LP/AABEIAPMA0AMBIgACEQEDEQH/xAAbAAEAAQUBAAAAAAAAAAAAAAAABAECAwUGB//EAEIQAAIBAgQCBwUECAUEAwAAAAECAAMRBBIhMQVBBhMiUWFxgTJCkaHwUnKxwRQVIzNigqLRB2OSsvFTc+HiFjRD/8QAGgEBAQEBAQEBAAAAAAAAAAAAAAECAwQFBv/EAC8RAQACAgAEAwcCBwAAAAAAAAABAgMRBCExQRITcQUiMlGRofCB0RVCYbHB4fH/2gAMAwEAAhEDEQA/APcYiICIiAiIgIiICIiAiIgIiICIiAiIgIiICIiAiIgIiICIiAiIgIiICIiAiIgIiICIiAiIgIiICIiAiIgIiICIiAiIgIiICIiAiIgIiICJa7gC5IA7zoJq8VxpRpTGY950H9z8oG2icpi+OugzNUyjkAqanuAIvKYbpFWcXRQy7XfKuvkt5fDLPijenWROdTjdfmlM+TVB+Utr9J2pgGrR0JtdKgb5FRGpJtEOkiabDdIqTi6hiNtLaHu1IkleMUueYeY/tGpWJiecNhEhjidL7XxDD8pkXG0j76f6lEipES1HB2IPkQZdAREQEREBERAREQEREBERASDj+JLT0Hafu5DzP5SPxLiVrrTOuxYcvAePj9DTyxCK4nEO5u5v4ch5CUqUTuItLla2nKUc5xlCaidYhNNVYq269YwI1tsRpv3zkuG4yohQNUOYm766i+w8LaT04y1sMje0qt95Vb8Z0rk11h48/Czkndban89HBcP4liGJDVXtc27RGmwkqnTcrUeoxNmyrmJvawJ38TO1ThtH/pU/9CD8pJTC0x7ij0Am/NjtDjHA31719/nq5To51gLjKRSNmDNcdvQWAO4tz8BN8JsM1Mcl9ADLGxf2RacrW8U7e7Fj8ukVRhTPd8dIp0ixsPUw7k7m82GGpZR4nUyOhSpBfZ0PeND8ZuqD5lB+r85qZscA108iR+f5zMkJMREikREBERAREQEREBNRxTiVrpTOuzMOXgPHx+hXpBxFqSqEUszXuVtdUA39Tp8ZzP6xpj2s1P76sg+JEsQJstLzHSxSN7LK3kQZmojV25CyjzIufrwMqMrVRkso1+cilm7vwma8pcyiLUrkbg+gJ/CR/wBbJ9oTZAzDicHTqDtoreY19DuJBgp8UQ+985Kp1AwuNZzHGeAmmj1KDmyi5pt2r3IACNve5AAN733m+4Thmp0kVzd7Xb7x3A8BtCpkREIz4OndvAa+vKTzMeEp2Ud51/tMjGw+t4FrtbQb/gIoVWQ3XnuDsfP+8oB8efnBgbtGuAe/WVllH2V8h+EvmVIiICIiAiIgJjxFcIpZth8/ATJOb45jwS1zalTuSeRI3P5f8wkzppOkHHOrIZhnqOdEBtZB42PgPjIi9IVBtVp1aZ8g4+ItfcTnnxPX1alZxdVHZU6jXSmpHxY9+VopuFC5WemR9lyR8DcfKd5iteUvmY8ufNvJSdV3yiY7R3+fP1dJ+m4Ot7RpMf8AMUKfiwmwwtFFQLSJVBsFbOo8r3AnDYg1G3yPruUVSR3FwJjquRrTptSa+ppuWW3gDqNfEyapPdueI4mnxU36ftzeg5W5MD95dfkR+EpmcbqCP4WufgwA+c4Onx3EU9DUYeFUX/3i82NDpZUHtoj/AHcyH8x8pfJntzZj2piidZImvrDqv0i3tK6/ylvmlxKpiUOispPcCL/CaSh0spH21dP9Lj8j8pPTi+GqCxdCO6oMvyYTM0tHZ6acXgv8N4+qS5zMFOiraob+82uX0BufPL3SRID8NoPlIUDKCFNJmSwJuQMhGl9ZZ+rCP3daovg+SoPwB+cw9LZS+ilyB9WmsFPEr71OqP56Z+Ha/GScLj2pkGtTKKezmFmUE+IOnraUb+WnU+X4wjggMuoIBB7wdpUCQUMxmXtMbfXwEDeoLAD0lZQSsypERAREQERECFxXFZEsPabQeA5n67xPNOl/EdqKnuZ7fFV/P4TqOkXFQgqVTqB2aY7zy+O885w96lQu/a3qP467epIHrO+Kuvens+V7SzTOuHp8VvtH59tpiYchEQbkhm8Xa2UeNlt5EtGJw7qbspHdzHhrrFKu1ySe1ctfQdo7ncX+cvxONYkZgTbv01vvoPAcpymdzt7aUilYrXpCID85cPrWx8ZlFZTvv4jT5S8UQfZ1v9kg6X5gyNMQc2Oum1iPq+0iCiHqKihVLELdQALk85NqUgFOvs3Jvp9bfOZ+jGDDs7uAQOzYhSMx1Oh00A+c64uvi+Tw8dPirGKP5p+0c5/ZuquDohdaatlG2UXygaAHe5kX/wCN0igJJB0BKtu3M2IOm/dJmKwqllVSygEP2WKjs+yCu3ta7e4ZXH06oAQOGv2e2D7JBJ1W1uyDy5iai0x0lytipbfirtpKPAKls1KpY2zbOllOouRc3t4aSP8ArXFUnKGoXKnKQbVAT3XOs6XFY1qVNi9PQanIQRa4tfNlNr22E5TglI1cTSvqS+dj5ds/MfOdKzMxM2ePJjjHkpTFMxMz2mej0qvTARTsZKw9IZLMLgjUHUEHvket2iqyeZ5X6RC4YLJkPuMya9wOnyMltLiJjcwLSfr1H95jc6fXdLifr/TMdU6HyP4SjoBKyglZhSIiAiIgJE4pWy0zbduyPXf5XkucV/iHxwUVCg5Wc9Up2AYi5177beMtY3OmMmSMdJvPZx3SjiXW1Mqn9nTuo8W94/l/zI/DsmW3WKjk6q3ZuLWAB9Ttfcd0h4FkFRDU1QG5Fr+Vx3XtOhrUcLXsEyhm+z2W01bs2HIHcc57MldV8L81wmab5rZ51M/Levp/ZFqYdhutx3jXTzHL0EjZVN+RF76f25SdX4G9K3UVSNgFO2+vh3nbkZhxD4inrXpLUUW7Y7JHqL2+U83lz2fZjiqx8cTH3j6xv76Yep0FrHxHdbUnwG+0OO9b7nSykAeW3LcS5cXQY6lqTfxjMND9ofmZnai9roVrL/Cwbytf+5mZiY6u9b1vG6zv0arFV2tlubHe/cP/ADadZwzhipSAKnPa5Zbhs51ILLrptuNpznC6HX1xm9gdpr3IyroB6m3oZ0mKoELam5QsQoKtmAvv2W2soY6W2nbWqxD5vi8zLbJ1iPdj9Ov1ldg8O5zujnXbPZwEF8ttibjM2+xliO5diUDqoyjIcpJIDNobD7PPSx3mR2qUkPZDqF2GakSoGw9oE7d0rgsVkUZw1N7XY2zrmJzMbrcAZrnUyOnLlHT8+jVdKeI5lCdoMbM2YD2QSdxobt3X2lvQXD3rO/2Vt6sf/U/GajjGK6yqxBuo7K/dHP1Nz6zrOhGHy0Hf7TE+g7P4hp0v7uPTx8JPn8dNu1Yn9v8AO3S4UXcnuk7nI3Dl0J7zJKzyv0KjzBUP5/7TMtQyNU5/XuSwLj9fKROJYhadJ2Y2Fso8WY5VA8SxA9ZJY/n+chLQ6+oSdaNEsF7nxFiGbxCAkD+ItzUSjrYiJhSIiAiIgJwnGaSYjOtVRUpvqVbzJBHcRfedpj6mWnUPcp+NtJxlTeaqkuG4n0cr4e7Ye+Kw++Q/vkHh9sfOazD4hXHZN7aEHRge4jlPShNTxno5QxJzEGlX5VaXZb+YbN6/Gd6ZZjq+TxfsrHl97Hyn7ObocRqoRZyQNgxLDu2M2tPpCzZTUS6A9pk7yCV0PO4vvymmxvBcZQuSv6XSHv0dKgH8VP8AtL+E8doWCFe0C2jaNdrBuyba2AHOdJmluj5kYuJwW1edR8+sOhxGLw1cAdnOxt2gVYc/aI00B57kTFjuA00VnpuaZALHUnYXtyNvjMBpUKxJ97T2DZm01upG+ltBbtesxcQwi06RyVWy3AyXupbyB02J9JnXZ2tedTeYif6xOp/P1avC4l6ZvTYqdtOY7iOc3NDidcdupTvTVTctagNbXYs2mwPxMgcMxAs1Mu1DOVIq08mdSCDa7AjKbW25zecVDt2CCyNe4FMVUI5rUG4Gw9Zq889aceEp7nii8+kf75KvxxGZVqZqZBu2dQACNR7O92ym5HKSeIcQRaLOrKSBlUqVN3Og27t7eE13GMOlQ00sVrsGyWRihVNwzgWXla9jqPTmyLb6HaStK2dc/E5cO4tG99J/PkpPUOFYbqsNSXY5Rf73vfO8854ZQ6yrSTfMwB+7e7fIGerYhLBF8pniJ5xD0exMeq2v8519P+pWHWyDy/GZBtDbS1zPM+4xtI1T3vr3BM7GRqrAZiSABckk2AAUXJPdNDFi3bspT0q1CVU75Vuc7nwUH1JUc5tsHhVRFRRZVGUc9PE8z4yHwfDk3qsCGf2Qb3Sje6gjkxvmPmB7om6ppJMqyxETIREQERECBxz9xU/l/wBwnK7zp+kdULhqrMQqgAknQAZhck8hOTR5qovIiVDRaaFJD4lwjD4gft6S1D9q1n9GGsmSsJMbcjiuhRXXC12TuSuOtXyDbj4TW4vh+PpgCpRNdVvZqDdZYeCHUT0GVE1F7Q8eXgMGTrXXpyeVtxBFNqgei3dVRlM2WE40MwZGR6gTqgxOZhTve1r235kX0E9CdQwswDDuYBh8DNdiejeDqe3h6d+9VyH+m0352+sPH/CfBO8V5hydXidZt6jW/h7A/ptIc6h+g2D9zraX/bqsPxvMLdBU93E4hfNlf8RNxmrHZ5cnsjPbrffrs6DYXPiQeSKW9ToPlmnolUXqL8ZpOhvAVwoqftGrM1u04AIA2AA9fjN4mtQ+AnDJbxW2+xwfDzgwxSerM+4mOodZex1mFjMQ9S1jIXV9dV6vemhV6x7yQOrp+tszDuCg6NMmOxORbgZqjEJTXbNVb2R4Dck8gCeU2PCcD1SBb5mPbd9i9Um7N4a7DkABygTaKTOBKKJdMqREQEREBERAj8RoLUpVUcBkdHRgdQVKkEGeV4ro9jMCS2CJxWFGv6PVP7RB/lPzHh8jPW3GhkGth5YHnPB+kVHEHKCadYaNRqjJUB56Hf0m5DTP0k6IYfFi9RMtUezVTs1AeWvPyM43FUeJcP8AaH6xwg94X65V8dyfn6TWx1t4tNHwXpPhsTYU3y1P+nUsjX8OTel5uw0oraVgGVgVEuBloEqBAuEuEtAlRIjY4F7CZ8GbljNatSwtNjgPZkkZHO8xMZcxmvx16jLQQkM4LVGFwUw40YgjZm9keZPumBl4RT66oa5/drmp0PEbVKv8xGVT9kEjR50KLMOGohQAoCqAFAGgCjQADukoCSVViIkCIiAiIgIiICWlZdEDA9KRKuGmyljLA4HpH0DwuKuxTqax/wD0pWUk/wAQ2b1nJ1uF8VwH7s/p+HHI3ZwvkTmHoSPCeyvRkWphpR5Zwzpzh3OWsGwtTYioCVv961x6gTp6FdXAZGDqdmUhgfIibDjXRjDYkft6SueTWyuPJhrOJxn+HVagxfh+Iamd8lQkX8My7+oM1sdWGlwacG/SHiGD0x2Hzpt1ijL65lup+Am44b0ywdW37TqW7qwyf1ez843A6YNLgZHp1AQCpDA7EEEHyImQGUZbzbYbRB5TTAzb0z2R5SSjFi8StNGd/ZUXNtT4ADmSdAOZImXgWCZVZ6o/b1SHcb5RayUwe5Rp4ksechUKfX1++hQYE9z4q1wPEIDf7xHNZ0lJZJVkQS+UErMhERAREQEREBERAREQEREClpaVl8QMDUpgfDydKFYGpq4W9wRcdxnLcZ6A4Ovcml1Tn36P7M38QND8J3hpzG1GXY8bq/4d4zDktgsT45WLUSfPLdW9RMR4txXC/wD2sOayDd1W5t96np8RPY3w8wvhoHl2B/xAwzaVVeiedx1i/wBOvynRUuldOuy0MFmq130DlGWnTHN3zWJAFza2ug5zccT6MYbEfvqKOftZQG9GGs2XAuDUsNTyUVCLubAC58e+XYz8MwK0qaU09lRa51JJN2ZjzYkkk8yTNgolqLMkyEREBERAREQEREBERAREQEREBERAREQEREClpaUl8QMXVy9Vl0QEREBERAREQEREBERAREQEREBERAREQEREBERAREQEREBERAREQEREBERAREQEREBERAREQEREBERAREQEREBERAREQEREBERAREQERED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087938" y="-1790700"/>
            <a:ext cx="32099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9" name="Picture 5" descr="C:\Users\abdo\Pictures\TC020_Mullti_Gene_Mini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708920"/>
            <a:ext cx="4171971" cy="486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4819" name="Picture 3" descr="C:\Users\abdo\Pictures\imagesGRM7I4O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6840760" cy="5879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abdo\Pictures\images812PXFD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2"/>
            <a:ext cx="2590800" cy="1771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consideration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                                     </a:t>
            </a:r>
            <a:r>
              <a:rPr lang="en-US" dirty="0" smtClean="0"/>
              <a:t>time of collection </a:t>
            </a:r>
          </a:p>
          <a:p>
            <a:pPr>
              <a:buNone/>
            </a:pPr>
            <a:r>
              <a:rPr lang="en-US" dirty="0" smtClean="0"/>
              <a:t>Type of specimen                                                            </a:t>
            </a:r>
          </a:p>
          <a:p>
            <a:pPr>
              <a:buNone/>
            </a:pPr>
            <a:r>
              <a:rPr lang="en-US" dirty="0" smtClean="0"/>
              <a:t>site of  collection                                                              </a:t>
            </a:r>
          </a:p>
          <a:p>
            <a:pPr>
              <a:buNone/>
            </a:pPr>
            <a:r>
              <a:rPr lang="ar-SA" dirty="0" smtClean="0"/>
              <a:t>                                    </a:t>
            </a:r>
            <a:r>
              <a:rPr lang="en-US" dirty="0" smtClean="0"/>
              <a:t>Specimen container</a:t>
            </a:r>
          </a:p>
          <a:p>
            <a:pPr>
              <a:buNone/>
            </a:pPr>
            <a:r>
              <a:rPr lang="ar-SA" dirty="0" smtClean="0"/>
              <a:t>                               </a:t>
            </a:r>
            <a:r>
              <a:rPr lang="en-US" dirty="0" smtClean="0"/>
              <a:t>Specimen preservation </a:t>
            </a:r>
          </a:p>
          <a:p>
            <a:pPr>
              <a:buNone/>
            </a:pPr>
            <a:r>
              <a:rPr lang="en-US" dirty="0" smtClean="0"/>
              <a:t>Safety                                                                               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Parasitological specimens              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Blood                                                                             </a:t>
            </a:r>
          </a:p>
          <a:p>
            <a:r>
              <a:rPr lang="en-US" dirty="0" smtClean="0"/>
              <a:t>Urine                                                                              </a:t>
            </a:r>
          </a:p>
          <a:p>
            <a:r>
              <a:rPr lang="en-US" dirty="0" smtClean="0"/>
              <a:t>Stool                                                                               </a:t>
            </a:r>
          </a:p>
          <a:p>
            <a:r>
              <a:rPr lang="en-US" dirty="0" smtClean="0"/>
              <a:t>Biopsy /aspirate                                                            </a:t>
            </a:r>
          </a:p>
          <a:p>
            <a:r>
              <a:rPr lang="en-US" dirty="0" smtClean="0"/>
              <a:t>CSF                                                                                   </a:t>
            </a:r>
          </a:p>
          <a:p>
            <a:r>
              <a:rPr lang="en-US" dirty="0" smtClean="0"/>
              <a:t>Sputum                                                                            </a:t>
            </a:r>
          </a:p>
          <a:p>
            <a:r>
              <a:rPr lang="en-US" dirty="0" smtClean="0"/>
              <a:t>                                                                          </a:t>
            </a:r>
          </a:p>
          <a:p>
            <a:r>
              <a:rPr lang="en-US" dirty="0" smtClean="0"/>
              <a:t>                                                   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of diagnosis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Microscopy                                                                   </a:t>
            </a:r>
          </a:p>
          <a:p>
            <a:r>
              <a:rPr lang="en-US" dirty="0" smtClean="0"/>
              <a:t>Serology                                                                        </a:t>
            </a:r>
          </a:p>
          <a:p>
            <a:r>
              <a:rPr lang="en-US" dirty="0" smtClean="0"/>
              <a:t>Cultivation                                                                     </a:t>
            </a:r>
          </a:p>
          <a:p>
            <a:r>
              <a:rPr lang="en-US" dirty="0" smtClean="0"/>
              <a:t>Molecular  techniques                                             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Microscopy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</p:txBody>
      </p:sp>
      <p:pic>
        <p:nvPicPr>
          <p:cNvPr id="12290" name="Picture 2" descr="https://encrypted-tbn0.gstatic.com/images?q=tbn:ANd9GcSTaiA3fB1dhY3p-hiiNPd4mNQDlicw6WTANhaVksWkpa0-9yp_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196752"/>
            <a:ext cx="6638925" cy="3295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r>
              <a:rPr lang="ar-SA" sz="2400" dirty="0" smtClean="0"/>
              <a:t>                                   </a:t>
            </a:r>
          </a:p>
          <a:p>
            <a:endParaRPr lang="ar-SA" sz="2400" dirty="0" smtClean="0"/>
          </a:p>
          <a:p>
            <a:endParaRPr lang="ar-SA" sz="2400" dirty="0" smtClean="0"/>
          </a:p>
          <a:p>
            <a:endParaRPr lang="ar-SA" sz="2400" dirty="0" smtClean="0"/>
          </a:p>
          <a:p>
            <a:endParaRPr lang="ar-SA" sz="2400" dirty="0" smtClean="0"/>
          </a:p>
          <a:p>
            <a:r>
              <a:rPr lang="en-US" sz="2400" dirty="0" smtClean="0"/>
              <a:t>For many years, microscopy has been the only tool available </a:t>
            </a:r>
            <a:r>
              <a:rPr lang="ar-SA" sz="2400" dirty="0" smtClean="0"/>
              <a:t>  </a:t>
            </a:r>
            <a:r>
              <a:rPr lang="en-US" sz="2400" dirty="0" smtClean="0"/>
              <a:t>for the detection of parasites through inspection of blood smears ,tissue specimens ,feces, lymph node aspirates ,bone marrow and even cerebrospinal fluid [</a:t>
            </a:r>
            <a:endParaRPr lang="ar-SA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2805167" cy="260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Direct examination                              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However, sample preparation for direct observation is time-consuming, labor intensive, and proper diagnosis depends on qualified laboratory technicians.</a:t>
            </a:r>
          </a:p>
          <a:p>
            <a:r>
              <a:rPr lang="en-US" dirty="0" smtClean="0"/>
              <a:t>   In reality, all major intestinal helminthes infections are still solely dependent on microscopy for diagnosis.                   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for other parasite infections, many are confirmed by the use of microscopy in conjunction to other methods of diagnosis including serology-based assays and more recently molecular-based assays.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315</TotalTime>
  <Words>574</Words>
  <Application>Microsoft Office PowerPoint</Application>
  <PresentationFormat>عرض على الشاشة (3:4)‏</PresentationFormat>
  <Paragraphs>95</Paragraphs>
  <Slides>25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حركة</vt:lpstr>
      <vt:lpstr>Laboratory diagnosis of parasitic infections</vt:lpstr>
      <vt:lpstr>Samples and transmission mode</vt:lpstr>
      <vt:lpstr>General consideration </vt:lpstr>
      <vt:lpstr>Parasitological specimens                 </vt:lpstr>
      <vt:lpstr>Methods of diagnosis </vt:lpstr>
      <vt:lpstr>Microscopy </vt:lpstr>
      <vt:lpstr>Cont </vt:lpstr>
      <vt:lpstr>Direct examination                                 </vt:lpstr>
      <vt:lpstr>cont</vt:lpstr>
      <vt:lpstr>Concentration techniques </vt:lpstr>
      <vt:lpstr>Cont </vt:lpstr>
      <vt:lpstr>Cont </vt:lpstr>
      <vt:lpstr>Blood concentration techniques </vt:lpstr>
      <vt:lpstr>Staining techniques </vt:lpstr>
      <vt:lpstr>Serology </vt:lpstr>
      <vt:lpstr>Cont </vt:lpstr>
      <vt:lpstr>ELISA                                                    </vt:lpstr>
      <vt:lpstr>Cont </vt:lpstr>
      <vt:lpstr>Procedure </vt:lpstr>
      <vt:lpstr>RDTS                                                </vt:lpstr>
      <vt:lpstr>Cultivation  </vt:lpstr>
      <vt:lpstr>CONT </vt:lpstr>
      <vt:lpstr>Molecular techniques: (mainly PCR) </vt:lpstr>
      <vt:lpstr>الشريحة 24</vt:lpstr>
      <vt:lpstr>الشريحة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Laboratory diagnosis of parasitic infections</dc:title>
  <dc:creator>abdo</dc:creator>
  <cp:lastModifiedBy>abdo</cp:lastModifiedBy>
  <cp:revision>17</cp:revision>
  <dcterms:created xsi:type="dcterms:W3CDTF">2015-10-26T09:02:45Z</dcterms:created>
  <dcterms:modified xsi:type="dcterms:W3CDTF">2015-10-27T06:36:14Z</dcterms:modified>
</cp:coreProperties>
</file>