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1" r:id="rId8"/>
    <p:sldId id="266" r:id="rId9"/>
    <p:sldId id="261" r:id="rId10"/>
    <p:sldId id="264" r:id="rId11"/>
    <p:sldId id="265" r:id="rId12"/>
    <p:sldId id="267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200B3F0-A9BC-48CE-8EB6-ECE965069900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4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68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62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977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35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728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355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54D2318-CE40-42F6-962A-4C6D6CF697DB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23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C476AC1-EB7F-4BEF-90D9-5764B50DAF8A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52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10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74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33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90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06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52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59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09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93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ECHINOCOCCUS GRANULOSUS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HYPER TAPE WARM – HYDATID WORM –DOG TAPE WORM 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83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Abdominal pain, nausea and vomiting are commonly seen when hydatids occur in the liver. If the lung is affected, clinical signs include chronic cough, chest pain and shortness of breath.</a:t>
            </a:r>
          </a:p>
        </p:txBody>
      </p:sp>
    </p:spTree>
    <p:extLst>
      <p:ext uri="{BB962C8B-B14F-4D97-AF65-F5344CB8AC3E}">
        <p14:creationId xmlns:p14="http://schemas.microsoft.com/office/powerpoint/2010/main" val="259178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Mainly serological (e.g. Casoni test )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Molecular techniques (PCR)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Ultrasonography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Computed tomography scan (CT).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Magnetic resonance imaging scan  (MRI) 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30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Mostly by surgical intervention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1812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definitive host –dogs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3270757"/>
            <a:ext cx="8593480" cy="3099045"/>
          </a:xfrm>
        </p:spPr>
      </p:pic>
    </p:spTree>
    <p:extLst>
      <p:ext uri="{BB962C8B-B14F-4D97-AF65-F5344CB8AC3E}">
        <p14:creationId xmlns:p14="http://schemas.microsoft.com/office/powerpoint/2010/main" val="111446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/>
              <a:t>E. granulosus</a:t>
            </a:r>
            <a:r>
              <a:rPr lang="en-US" sz="2800" dirty="0"/>
              <a:t> was first documented in Alaska</a:t>
            </a:r>
          </a:p>
        </p:txBody>
      </p:sp>
    </p:spTree>
    <p:extLst>
      <p:ext uri="{BB962C8B-B14F-4D97-AF65-F5344CB8AC3E}">
        <p14:creationId xmlns:p14="http://schemas.microsoft.com/office/powerpoint/2010/main" val="226701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distributed world-wide</a:t>
            </a:r>
          </a:p>
        </p:txBody>
      </p:sp>
    </p:spTree>
    <p:extLst>
      <p:ext uri="{BB962C8B-B14F-4D97-AF65-F5344CB8AC3E}">
        <p14:creationId xmlns:p14="http://schemas.microsoft.com/office/powerpoint/2010/main" val="28976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Hydatid disease is a zoonotic . </a:t>
            </a:r>
          </a:p>
          <a:p>
            <a:r>
              <a:rPr lang="en-US" sz="2800" dirty="0" smtClean="0"/>
              <a:t>Transmission by ingesting E.granulosus eggs in food contaminated with dog feces or from hands that have become contaminated when handling infected dogs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878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– indirect 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355526"/>
            <a:ext cx="8965439" cy="4060772"/>
          </a:xfrm>
        </p:spPr>
      </p:pic>
    </p:spTree>
    <p:extLst>
      <p:ext uri="{BB962C8B-B14F-4D97-AF65-F5344CB8AC3E}">
        <p14:creationId xmlns:p14="http://schemas.microsoft.com/office/powerpoint/2010/main" val="97205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 &amp; scolex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784142"/>
            <a:ext cx="6578600" cy="358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gg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8670" y="2238233"/>
            <a:ext cx="4067032" cy="378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presentation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Cystic echinococcosis / hydatid disease</a:t>
            </a:r>
          </a:p>
          <a:p>
            <a:pPr marL="0" indent="0">
              <a:buNone/>
            </a:pPr>
            <a:r>
              <a:rPr lang="en-US" sz="2800" dirty="0"/>
              <a:t>Human infection with </a:t>
            </a:r>
            <a:r>
              <a:rPr lang="en-US" sz="2800" i="1" dirty="0"/>
              <a:t>E. granulosus</a:t>
            </a:r>
            <a:r>
              <a:rPr lang="en-US" sz="2800" dirty="0"/>
              <a:t> leads to the development of one or more hydatids located mainly in the liver and lungs, and less frequently in the bones, kidneys, spleen, muscles, central nervous system and eyes</a:t>
            </a:r>
          </a:p>
        </p:txBody>
      </p:sp>
    </p:spTree>
    <p:extLst>
      <p:ext uri="{BB962C8B-B14F-4D97-AF65-F5344CB8AC3E}">
        <p14:creationId xmlns:p14="http://schemas.microsoft.com/office/powerpoint/2010/main" val="20367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asymptomatic incubation period of the disease can last many years until hydatid cysts grow to an extent that triggers clinical signs. Non-specific signs include anorexia, weight loss and weakness. Other signs depend on the location of the </a:t>
            </a:r>
            <a:r>
              <a:rPr lang="en-US" sz="2800" dirty="0" smtClean="0"/>
              <a:t>hydatid </a:t>
            </a:r>
            <a:r>
              <a:rPr lang="en-US" sz="2800" dirty="0"/>
              <a:t>and the pressure exerted on the surrounding tissues. </a:t>
            </a:r>
          </a:p>
        </p:txBody>
      </p:sp>
    </p:spTree>
    <p:extLst>
      <p:ext uri="{BB962C8B-B14F-4D97-AF65-F5344CB8AC3E}">
        <p14:creationId xmlns:p14="http://schemas.microsoft.com/office/powerpoint/2010/main" val="192531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80</TotalTime>
  <Words>242</Words>
  <Application>Microsoft Office PowerPoint</Application>
  <PresentationFormat>Widescreen</PresentationFormat>
  <Paragraphs>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Wingdings</vt:lpstr>
      <vt:lpstr>Wingdings 3</vt:lpstr>
      <vt:lpstr>Ion Boardroom</vt:lpstr>
      <vt:lpstr>ECHINOCOCCUS GRANULOSUS </vt:lpstr>
      <vt:lpstr>HISTORY </vt:lpstr>
      <vt:lpstr>DISTRIBUTION </vt:lpstr>
      <vt:lpstr>TRANSMISSION </vt:lpstr>
      <vt:lpstr>Life cycle – indirect life cycle </vt:lpstr>
      <vt:lpstr>Worm &amp; scolex </vt:lpstr>
      <vt:lpstr>Egg</vt:lpstr>
      <vt:lpstr>Clinical presentation </vt:lpstr>
      <vt:lpstr>Continued </vt:lpstr>
      <vt:lpstr>Continued </vt:lpstr>
      <vt:lpstr>Diagnosis </vt:lpstr>
      <vt:lpstr>TREATMENT </vt:lpstr>
      <vt:lpstr>The definitive host –dogs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ECHINOCOCCUS GRANULOSUS</dc:title>
  <dc:creator>Mosab Nouraldein</dc:creator>
  <cp:lastModifiedBy>Mosab Nouraldein</cp:lastModifiedBy>
  <cp:revision>15</cp:revision>
  <dcterms:created xsi:type="dcterms:W3CDTF">2016-11-25T19:02:06Z</dcterms:created>
  <dcterms:modified xsi:type="dcterms:W3CDTF">2018-03-19T18:11:26Z</dcterms:modified>
</cp:coreProperties>
</file>