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71" r:id="rId8"/>
    <p:sldId id="266" r:id="rId9"/>
    <p:sldId id="261" r:id="rId10"/>
    <p:sldId id="264" r:id="rId11"/>
    <p:sldId id="265" r:id="rId12"/>
    <p:sldId id="267" r:id="rId13"/>
    <p:sldId id="27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70" d="100"/>
          <a:sy n="70" d="100"/>
        </p:scale>
        <p:origin x="9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D200B3F0-A9BC-48CE-8EB6-ECE965069900}" type="datetimeFigureOut">
              <a:rPr lang="en-US" smtClean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64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FFFF-3106-4DDB-AA62-0C80862170D6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682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38B7-AE95-4DC8-9A51-7A71F545B098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462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EC2B-8188-4AC2-9F0D-8D09C51D505A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977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2B75E-944F-430B-BE5F-C69FA8823C04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35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E0DC7-7F53-471C-A711-B3DA6F2535F3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728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F4C9D-4618-451D-80C1-6A376BB42AB4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3551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F54D2318-CE40-42F6-962A-4C6D6CF697DB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123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0C476AC1-EB7F-4BEF-90D9-5764B50DAF8A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520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0712A-F861-4AB0-A754-4F5A2033CD4B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107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07B7-F2DC-4B2C-B14D-58A9766807A2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743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83D-5CB4-4842-8F2F-05D5276ACF63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332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CE32E-9DC0-47C8-A657-48F5C3E4A10B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901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C0D-8C3A-4771-A43D-83937FC700D4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06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3D2D6-FCC2-425A-A4A7-8058E8C01CB1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52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F2683-E6E7-4CC3-9EEE-7854DD4F3545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593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0F81-B39D-4CBB-8BF3-5D6E395D0F72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091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64B320A-89BA-47B2-A525-92E8D10B06E4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932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ECHINOCOCCUS GRANULOSUS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HYPER TAPE WARM – HYDATID WORM –DOG TAPE WORM 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83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Continued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Abdominal pain, nausea and vomiting are commonly seen when hydatids occur in the liver. If the lung is affected, clinical signs include chronic cough, chest pain and shortness of breath.</a:t>
            </a:r>
          </a:p>
        </p:txBody>
      </p:sp>
    </p:spTree>
    <p:extLst>
      <p:ext uri="{BB962C8B-B14F-4D97-AF65-F5344CB8AC3E}">
        <p14:creationId xmlns:p14="http://schemas.microsoft.com/office/powerpoint/2010/main" val="259178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dirty="0" smtClean="0"/>
              <a:t>Mainly serological (e.g. Casoni test ) 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 smtClean="0"/>
              <a:t>Molecular techniques (PCR) 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 smtClean="0"/>
              <a:t>Ultrasonography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 smtClean="0"/>
              <a:t>Computed tomography scan (CT).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 smtClean="0"/>
              <a:t>Magnetic resonance imaging scan  (MRI) 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30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Mostly by surgical intervention 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1812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definitive host –dogs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4" y="3270757"/>
            <a:ext cx="8593480" cy="3099045"/>
          </a:xfrm>
        </p:spPr>
      </p:pic>
    </p:spTree>
    <p:extLst>
      <p:ext uri="{BB962C8B-B14F-4D97-AF65-F5344CB8AC3E}">
        <p14:creationId xmlns:p14="http://schemas.microsoft.com/office/powerpoint/2010/main" val="111446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i="1" dirty="0"/>
              <a:t>E. granulosus</a:t>
            </a:r>
            <a:r>
              <a:rPr lang="en-US" sz="2800" dirty="0"/>
              <a:t> was first documented in Alaska</a:t>
            </a:r>
          </a:p>
        </p:txBody>
      </p:sp>
    </p:spTree>
    <p:extLst>
      <p:ext uri="{BB962C8B-B14F-4D97-AF65-F5344CB8AC3E}">
        <p14:creationId xmlns:p14="http://schemas.microsoft.com/office/powerpoint/2010/main" val="226701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distributed world-wide</a:t>
            </a:r>
          </a:p>
        </p:txBody>
      </p:sp>
    </p:spTree>
    <p:extLst>
      <p:ext uri="{BB962C8B-B14F-4D97-AF65-F5344CB8AC3E}">
        <p14:creationId xmlns:p14="http://schemas.microsoft.com/office/powerpoint/2010/main" val="289762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TRANSMISSION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Hydatid disease is a zoonotic . </a:t>
            </a:r>
          </a:p>
          <a:p>
            <a:r>
              <a:rPr lang="en-US" sz="2800" dirty="0" smtClean="0"/>
              <a:t>Transmission by ingesting E.granulosus eggs in food contaminated with dog feces or from hands that have become contaminated when handling infected dogs 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3878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– indirect life cycle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4" y="2355526"/>
            <a:ext cx="8965439" cy="4060772"/>
          </a:xfrm>
        </p:spPr>
      </p:pic>
    </p:spTree>
    <p:extLst>
      <p:ext uri="{BB962C8B-B14F-4D97-AF65-F5344CB8AC3E}">
        <p14:creationId xmlns:p14="http://schemas.microsoft.com/office/powerpoint/2010/main" val="97205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Worm &amp; scolex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4" y="2784142"/>
            <a:ext cx="6578600" cy="358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61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</a:t>
            </a:r>
            <a:r>
              <a:rPr lang="en-US" dirty="0" smtClean="0"/>
              <a:t>gg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48670" y="2238233"/>
            <a:ext cx="4067032" cy="378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6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presentation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/>
              <a:t>Cystic echinococcosis / hydatid disease</a:t>
            </a:r>
          </a:p>
          <a:p>
            <a:pPr marL="0" indent="0">
              <a:buNone/>
            </a:pPr>
            <a:r>
              <a:rPr lang="en-US" sz="2800" dirty="0"/>
              <a:t>Human infection with </a:t>
            </a:r>
            <a:r>
              <a:rPr lang="en-US" sz="2800" i="1" dirty="0"/>
              <a:t>E. granulosus</a:t>
            </a:r>
            <a:r>
              <a:rPr lang="en-US" sz="2800" dirty="0"/>
              <a:t> leads to the development of one or more hydatids located mainly in the liver and lungs, and less frequently in the bones, kidneys, spleen, muscles, central nervous system and eyes</a:t>
            </a:r>
          </a:p>
        </p:txBody>
      </p:sp>
    </p:spTree>
    <p:extLst>
      <p:ext uri="{BB962C8B-B14F-4D97-AF65-F5344CB8AC3E}">
        <p14:creationId xmlns:p14="http://schemas.microsoft.com/office/powerpoint/2010/main" val="20367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Continued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The asymptomatic incubation period of the disease can last many years until hydatid cysts grow to an extent that triggers clinical signs. Non-specific signs include anorexia, weight loss and weakness. Other signs depend on the location of the </a:t>
            </a:r>
            <a:r>
              <a:rPr lang="en-US" sz="2800" dirty="0" smtClean="0"/>
              <a:t>hydatid </a:t>
            </a:r>
            <a:r>
              <a:rPr lang="en-US" sz="2800" dirty="0"/>
              <a:t>and the pressure exerted on the surrounding tissues. </a:t>
            </a:r>
          </a:p>
        </p:txBody>
      </p:sp>
    </p:spTree>
    <p:extLst>
      <p:ext uri="{BB962C8B-B14F-4D97-AF65-F5344CB8AC3E}">
        <p14:creationId xmlns:p14="http://schemas.microsoft.com/office/powerpoint/2010/main" val="192531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80</TotalTime>
  <Words>242</Words>
  <Application>Microsoft Office PowerPoint</Application>
  <PresentationFormat>Widescreen</PresentationFormat>
  <Paragraphs>28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Wingdings</vt:lpstr>
      <vt:lpstr>Wingdings 3</vt:lpstr>
      <vt:lpstr>Ion Boardroom</vt:lpstr>
      <vt:lpstr>ECHINOCOCCUS GRANULOSUS </vt:lpstr>
      <vt:lpstr>HISTORY </vt:lpstr>
      <vt:lpstr>DISTRIBUTION </vt:lpstr>
      <vt:lpstr>TRANSMISSION </vt:lpstr>
      <vt:lpstr>Life cycle – indirect life cycle </vt:lpstr>
      <vt:lpstr>Worm &amp; scolex </vt:lpstr>
      <vt:lpstr>Egg</vt:lpstr>
      <vt:lpstr>Clinical presentation </vt:lpstr>
      <vt:lpstr>Continued </vt:lpstr>
      <vt:lpstr>Continued </vt:lpstr>
      <vt:lpstr>Diagnosis </vt:lpstr>
      <vt:lpstr>TREATMENT </vt:lpstr>
      <vt:lpstr>The definitive host –dogs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ECHINOCOCCUS GRANULOSUS</dc:title>
  <dc:creator>Mosab Nouraldein</dc:creator>
  <cp:lastModifiedBy>Mosab Nouraldein</cp:lastModifiedBy>
  <cp:revision>15</cp:revision>
  <dcterms:created xsi:type="dcterms:W3CDTF">2016-11-25T19:02:06Z</dcterms:created>
  <dcterms:modified xsi:type="dcterms:W3CDTF">2018-03-19T18:11:26Z</dcterms:modified>
</cp:coreProperties>
</file>