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78" r:id="rId4"/>
    <p:sldId id="275" r:id="rId5"/>
    <p:sldId id="276" r:id="rId6"/>
    <p:sldId id="273"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7" r:id="rId24"/>
    <p:sldId id="279" r:id="rId25"/>
    <p:sldId id="280" r:id="rId26"/>
    <p:sldId id="281" r:id="rId27"/>
    <p:sldId id="282" r:id="rId28"/>
    <p:sldId id="28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38" autoAdjust="0"/>
    <p:restoredTop sz="94660"/>
  </p:normalViewPr>
  <p:slideViewPr>
    <p:cSldViewPr snapToGrid="0">
      <p:cViewPr varScale="1">
        <p:scale>
          <a:sx n="74" d="100"/>
          <a:sy n="74" d="100"/>
        </p:scale>
        <p:origin x="60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2C9E0F-D0CF-4DCE-A6C2-32ECB4AE478E}" type="datetimeFigureOut">
              <a:rPr lang="en-US" smtClean="0"/>
              <a:t>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9F07A-CB7A-41DA-BA7C-B973B289CAB6}" type="slidenum">
              <a:rPr lang="en-US" smtClean="0"/>
              <a:t>‹#›</a:t>
            </a:fld>
            <a:endParaRPr lang="en-US"/>
          </a:p>
        </p:txBody>
      </p:sp>
    </p:spTree>
    <p:extLst>
      <p:ext uri="{BB962C8B-B14F-4D97-AF65-F5344CB8AC3E}">
        <p14:creationId xmlns:p14="http://schemas.microsoft.com/office/powerpoint/2010/main" val="2846512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2C9E0F-D0CF-4DCE-A6C2-32ECB4AE478E}" type="datetimeFigureOut">
              <a:rPr lang="en-US" smtClean="0"/>
              <a:t>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9F07A-CB7A-41DA-BA7C-B973B289CAB6}" type="slidenum">
              <a:rPr lang="en-US" smtClean="0"/>
              <a:t>‹#›</a:t>
            </a:fld>
            <a:endParaRPr lang="en-US"/>
          </a:p>
        </p:txBody>
      </p:sp>
    </p:spTree>
    <p:extLst>
      <p:ext uri="{BB962C8B-B14F-4D97-AF65-F5344CB8AC3E}">
        <p14:creationId xmlns:p14="http://schemas.microsoft.com/office/powerpoint/2010/main" val="4156333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2C9E0F-D0CF-4DCE-A6C2-32ECB4AE478E}" type="datetimeFigureOut">
              <a:rPr lang="en-US" smtClean="0"/>
              <a:t>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9F07A-CB7A-41DA-BA7C-B973B289CAB6}" type="slidenum">
              <a:rPr lang="en-US" smtClean="0"/>
              <a:t>‹#›</a:t>
            </a:fld>
            <a:endParaRPr lang="en-US"/>
          </a:p>
        </p:txBody>
      </p:sp>
    </p:spTree>
    <p:extLst>
      <p:ext uri="{BB962C8B-B14F-4D97-AF65-F5344CB8AC3E}">
        <p14:creationId xmlns:p14="http://schemas.microsoft.com/office/powerpoint/2010/main" val="7259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2C9E0F-D0CF-4DCE-A6C2-32ECB4AE478E}" type="datetimeFigureOut">
              <a:rPr lang="en-US" smtClean="0"/>
              <a:t>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9F07A-CB7A-41DA-BA7C-B973B289CAB6}" type="slidenum">
              <a:rPr lang="en-US" smtClean="0"/>
              <a:t>‹#›</a:t>
            </a:fld>
            <a:endParaRPr lang="en-US"/>
          </a:p>
        </p:txBody>
      </p:sp>
    </p:spTree>
    <p:extLst>
      <p:ext uri="{BB962C8B-B14F-4D97-AF65-F5344CB8AC3E}">
        <p14:creationId xmlns:p14="http://schemas.microsoft.com/office/powerpoint/2010/main" val="3651523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2C9E0F-D0CF-4DCE-A6C2-32ECB4AE478E}" type="datetimeFigureOut">
              <a:rPr lang="en-US" smtClean="0"/>
              <a:t>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9F07A-CB7A-41DA-BA7C-B973B289CAB6}" type="slidenum">
              <a:rPr lang="en-US" smtClean="0"/>
              <a:t>‹#›</a:t>
            </a:fld>
            <a:endParaRPr lang="en-US"/>
          </a:p>
        </p:txBody>
      </p:sp>
    </p:spTree>
    <p:extLst>
      <p:ext uri="{BB962C8B-B14F-4D97-AF65-F5344CB8AC3E}">
        <p14:creationId xmlns:p14="http://schemas.microsoft.com/office/powerpoint/2010/main" val="2936144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2C9E0F-D0CF-4DCE-A6C2-32ECB4AE478E}" type="datetimeFigureOut">
              <a:rPr lang="en-US" smtClean="0"/>
              <a:t>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9F07A-CB7A-41DA-BA7C-B973B289CAB6}" type="slidenum">
              <a:rPr lang="en-US" smtClean="0"/>
              <a:t>‹#›</a:t>
            </a:fld>
            <a:endParaRPr lang="en-US"/>
          </a:p>
        </p:txBody>
      </p:sp>
    </p:spTree>
    <p:extLst>
      <p:ext uri="{BB962C8B-B14F-4D97-AF65-F5344CB8AC3E}">
        <p14:creationId xmlns:p14="http://schemas.microsoft.com/office/powerpoint/2010/main" val="2268077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2C9E0F-D0CF-4DCE-A6C2-32ECB4AE478E}" type="datetimeFigureOut">
              <a:rPr lang="en-US" smtClean="0"/>
              <a:t>2/12/2017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79F07A-CB7A-41DA-BA7C-B973B289CAB6}" type="slidenum">
              <a:rPr lang="en-US" smtClean="0"/>
              <a:t>‹#›</a:t>
            </a:fld>
            <a:endParaRPr lang="en-US"/>
          </a:p>
        </p:txBody>
      </p:sp>
    </p:spTree>
    <p:extLst>
      <p:ext uri="{BB962C8B-B14F-4D97-AF65-F5344CB8AC3E}">
        <p14:creationId xmlns:p14="http://schemas.microsoft.com/office/powerpoint/2010/main" val="2442281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2C9E0F-D0CF-4DCE-A6C2-32ECB4AE478E}" type="datetimeFigureOut">
              <a:rPr lang="en-US" smtClean="0"/>
              <a:t>2/12/2017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79F07A-CB7A-41DA-BA7C-B973B289CAB6}" type="slidenum">
              <a:rPr lang="en-US" smtClean="0"/>
              <a:t>‹#›</a:t>
            </a:fld>
            <a:endParaRPr lang="en-US"/>
          </a:p>
        </p:txBody>
      </p:sp>
    </p:spTree>
    <p:extLst>
      <p:ext uri="{BB962C8B-B14F-4D97-AF65-F5344CB8AC3E}">
        <p14:creationId xmlns:p14="http://schemas.microsoft.com/office/powerpoint/2010/main" val="3196728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2C9E0F-D0CF-4DCE-A6C2-32ECB4AE478E}" type="datetimeFigureOut">
              <a:rPr lang="en-US" smtClean="0"/>
              <a:t>2/12/2017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79F07A-CB7A-41DA-BA7C-B973B289CAB6}" type="slidenum">
              <a:rPr lang="en-US" smtClean="0"/>
              <a:t>‹#›</a:t>
            </a:fld>
            <a:endParaRPr lang="en-US"/>
          </a:p>
        </p:txBody>
      </p:sp>
    </p:spTree>
    <p:extLst>
      <p:ext uri="{BB962C8B-B14F-4D97-AF65-F5344CB8AC3E}">
        <p14:creationId xmlns:p14="http://schemas.microsoft.com/office/powerpoint/2010/main" val="592157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2C9E0F-D0CF-4DCE-A6C2-32ECB4AE478E}" type="datetimeFigureOut">
              <a:rPr lang="en-US" smtClean="0"/>
              <a:t>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9F07A-CB7A-41DA-BA7C-B973B289CAB6}" type="slidenum">
              <a:rPr lang="en-US" smtClean="0"/>
              <a:t>‹#›</a:t>
            </a:fld>
            <a:endParaRPr lang="en-US"/>
          </a:p>
        </p:txBody>
      </p:sp>
    </p:spTree>
    <p:extLst>
      <p:ext uri="{BB962C8B-B14F-4D97-AF65-F5344CB8AC3E}">
        <p14:creationId xmlns:p14="http://schemas.microsoft.com/office/powerpoint/2010/main" val="2741780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2C9E0F-D0CF-4DCE-A6C2-32ECB4AE478E}" type="datetimeFigureOut">
              <a:rPr lang="en-US" smtClean="0"/>
              <a:t>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9F07A-CB7A-41DA-BA7C-B973B289CAB6}" type="slidenum">
              <a:rPr lang="en-US" smtClean="0"/>
              <a:t>‹#›</a:t>
            </a:fld>
            <a:endParaRPr lang="en-US"/>
          </a:p>
        </p:txBody>
      </p:sp>
    </p:spTree>
    <p:extLst>
      <p:ext uri="{BB962C8B-B14F-4D97-AF65-F5344CB8AC3E}">
        <p14:creationId xmlns:p14="http://schemas.microsoft.com/office/powerpoint/2010/main" val="2956209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2C9E0F-D0CF-4DCE-A6C2-32ECB4AE478E}" type="datetimeFigureOut">
              <a:rPr lang="en-US" smtClean="0"/>
              <a:t>2/12/2017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79F07A-CB7A-41DA-BA7C-B973B289CAB6}" type="slidenum">
              <a:rPr lang="en-US" smtClean="0"/>
              <a:t>‹#›</a:t>
            </a:fld>
            <a:endParaRPr lang="en-US"/>
          </a:p>
        </p:txBody>
      </p:sp>
    </p:spTree>
    <p:extLst>
      <p:ext uri="{BB962C8B-B14F-4D97-AF65-F5344CB8AC3E}">
        <p14:creationId xmlns:p14="http://schemas.microsoft.com/office/powerpoint/2010/main" val="3122751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Risk assessment </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00954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000" dirty="0" smtClean="0"/>
              <a:t>A new and broader approach to dealing with risk management in workplace , in particular when risks concerned are relatively new is the Risk Governance .</a:t>
            </a:r>
            <a:endParaRPr lang="en-US" sz="4000" dirty="0"/>
          </a:p>
        </p:txBody>
      </p:sp>
    </p:spTree>
    <p:extLst>
      <p:ext uri="{BB962C8B-B14F-4D97-AF65-F5344CB8AC3E}">
        <p14:creationId xmlns:p14="http://schemas.microsoft.com/office/powerpoint/2010/main" val="1309847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governance </a:t>
            </a:r>
            <a:endParaRPr lang="en-US" dirty="0"/>
          </a:p>
        </p:txBody>
      </p:sp>
      <p:sp>
        <p:nvSpPr>
          <p:cNvPr id="3" name="Content Placeholder 2"/>
          <p:cNvSpPr>
            <a:spLocks noGrp="1"/>
          </p:cNvSpPr>
          <p:nvPr>
            <p:ph idx="1"/>
          </p:nvPr>
        </p:nvSpPr>
        <p:spPr/>
        <p:txBody>
          <a:bodyPr/>
          <a:lstStyle/>
          <a:p>
            <a:r>
              <a:rPr lang="en-US" dirty="0" smtClean="0"/>
              <a:t>Working with new technologies and uncertain risk has an impact not only on occupational health and safety policies in the workplace , but also outside the workplace .</a:t>
            </a:r>
            <a:endParaRPr lang="en-US" dirty="0"/>
          </a:p>
        </p:txBody>
      </p:sp>
    </p:spTree>
    <p:extLst>
      <p:ext uri="{BB962C8B-B14F-4D97-AF65-F5344CB8AC3E}">
        <p14:creationId xmlns:p14="http://schemas.microsoft.com/office/powerpoint/2010/main" val="4045384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000" dirty="0" smtClean="0"/>
              <a:t>Dealing with uncertain risk in the workplace means , therefore that several stakeholders need to be involved ,internal and external to the organization ( e.g. suppliers , users ,the community , local government , …etc.) .</a:t>
            </a:r>
          </a:p>
          <a:p>
            <a:endParaRPr lang="en-US" dirty="0"/>
          </a:p>
        </p:txBody>
      </p:sp>
    </p:spTree>
    <p:extLst>
      <p:ext uri="{BB962C8B-B14F-4D97-AF65-F5344CB8AC3E}">
        <p14:creationId xmlns:p14="http://schemas.microsoft.com/office/powerpoint/2010/main" val="3589228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Risk governance is a comprehensive approach for dealing with risks which is sensitive to the context .</a:t>
            </a:r>
          </a:p>
          <a:p>
            <a:r>
              <a:rPr lang="en-US" dirty="0" smtClean="0"/>
              <a:t>It reflects the fact decisions in modern society are no longer taken  only by governments or company , instead decisions are arrived at by involving all parties concerned .</a:t>
            </a:r>
            <a:endParaRPr lang="en-US" dirty="0"/>
          </a:p>
        </p:txBody>
      </p:sp>
    </p:spTree>
    <p:extLst>
      <p:ext uri="{BB962C8B-B14F-4D97-AF65-F5344CB8AC3E}">
        <p14:creationId xmlns:p14="http://schemas.microsoft.com/office/powerpoint/2010/main" val="508114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Risk governance : </a:t>
            </a:r>
          </a:p>
          <a:p>
            <a:r>
              <a:rPr lang="en-US" dirty="0" smtClean="0"/>
              <a:t>The identification , assessment , management and communication of risks in a broad context .It includes the enterity of actors ,rules , convention m, process and mechanism concerned with how relevant risk information is collected , analyzed and communicated and how ,and by whom risk management are taken .  </a:t>
            </a:r>
            <a:endParaRPr lang="en-US" dirty="0"/>
          </a:p>
        </p:txBody>
      </p:sp>
    </p:spTree>
    <p:extLst>
      <p:ext uri="{BB962C8B-B14F-4D97-AF65-F5344CB8AC3E}">
        <p14:creationId xmlns:p14="http://schemas.microsoft.com/office/powerpoint/2010/main" val="2451114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first step in conducting  a risk management is to identify the characteristic of the risk that can complicate the assessment .</a:t>
            </a:r>
            <a:endParaRPr lang="en-US" dirty="0"/>
          </a:p>
        </p:txBody>
      </p:sp>
    </p:spTree>
    <p:extLst>
      <p:ext uri="{BB962C8B-B14F-4D97-AF65-F5344CB8AC3E}">
        <p14:creationId xmlns:p14="http://schemas.microsoft.com/office/powerpoint/2010/main" val="2450819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Three risk characteristics should be taken into account .</a:t>
            </a:r>
          </a:p>
          <a:p>
            <a:pPr marL="0" indent="0">
              <a:buNone/>
            </a:pPr>
            <a:r>
              <a:rPr lang="en-US" dirty="0" smtClean="0"/>
              <a:t>Ambiguity </a:t>
            </a:r>
          </a:p>
          <a:p>
            <a:pPr marL="0" indent="0">
              <a:buNone/>
            </a:pPr>
            <a:r>
              <a:rPr lang="en-US" dirty="0" smtClean="0"/>
              <a:t>Uncertainty</a:t>
            </a:r>
          </a:p>
          <a:p>
            <a:pPr marL="0" indent="0">
              <a:buNone/>
            </a:pPr>
            <a:r>
              <a:rPr lang="en-US" dirty="0" smtClean="0"/>
              <a:t>Complexity  </a:t>
            </a:r>
          </a:p>
          <a:p>
            <a:pPr marL="0" indent="0">
              <a:buNone/>
            </a:pPr>
            <a:endParaRPr lang="en-US" dirty="0"/>
          </a:p>
        </p:txBody>
      </p:sp>
    </p:spTree>
    <p:extLst>
      <p:ext uri="{BB962C8B-B14F-4D97-AF65-F5344CB8AC3E}">
        <p14:creationId xmlns:p14="http://schemas.microsoft.com/office/powerpoint/2010/main" val="15147328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Ambiguity </a:t>
            </a:r>
            <a:endParaRPr lang="en-US" dirty="0"/>
          </a:p>
        </p:txBody>
      </p:sp>
      <p:sp>
        <p:nvSpPr>
          <p:cNvPr id="3" name="Content Placeholder 2"/>
          <p:cNvSpPr>
            <a:spLocks noGrp="1"/>
          </p:cNvSpPr>
          <p:nvPr>
            <p:ph idx="1"/>
          </p:nvPr>
        </p:nvSpPr>
        <p:spPr/>
        <p:txBody>
          <a:bodyPr/>
          <a:lstStyle/>
          <a:p>
            <a:r>
              <a:rPr lang="en-US" dirty="0" smtClean="0"/>
              <a:t>Is a result of divergent and contentious views on the justification , severity , or broader significance of a given threat ( substances suspected to be carcinogen ) .</a:t>
            </a:r>
            <a:endParaRPr lang="en-US" dirty="0"/>
          </a:p>
        </p:txBody>
      </p:sp>
    </p:spTree>
    <p:extLst>
      <p:ext uri="{BB962C8B-B14F-4D97-AF65-F5344CB8AC3E}">
        <p14:creationId xmlns:p14="http://schemas.microsoft.com/office/powerpoint/2010/main" val="4576762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Uncertainity </a:t>
            </a:r>
            <a:endParaRPr lang="en-US" dirty="0"/>
          </a:p>
        </p:txBody>
      </p:sp>
      <p:sp>
        <p:nvSpPr>
          <p:cNvPr id="3" name="Content Placeholder 2"/>
          <p:cNvSpPr>
            <a:spLocks noGrp="1"/>
          </p:cNvSpPr>
          <p:nvPr>
            <p:ph idx="1"/>
          </p:nvPr>
        </p:nvSpPr>
        <p:spPr/>
        <p:txBody>
          <a:bodyPr/>
          <a:lstStyle/>
          <a:p>
            <a:r>
              <a:rPr lang="en-US" dirty="0" smtClean="0"/>
              <a:t>Refers to the lack of scientific certainty about hazards , the level of exposure , the effect of these hazard and the resulting risks , ( e.g. natural hazards : earthquakes or tsunami ) .</a:t>
            </a:r>
            <a:endParaRPr lang="en-US" dirty="0"/>
          </a:p>
        </p:txBody>
      </p:sp>
    </p:spTree>
    <p:extLst>
      <p:ext uri="{BB962C8B-B14F-4D97-AF65-F5344CB8AC3E}">
        <p14:creationId xmlns:p14="http://schemas.microsoft.com/office/powerpoint/2010/main" val="14401506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Complexity </a:t>
            </a:r>
            <a:endParaRPr lang="en-US" dirty="0"/>
          </a:p>
        </p:txBody>
      </p:sp>
      <p:sp>
        <p:nvSpPr>
          <p:cNvPr id="3" name="Content Placeholder 2"/>
          <p:cNvSpPr>
            <a:spLocks noGrp="1"/>
          </p:cNvSpPr>
          <p:nvPr>
            <p:ph idx="1"/>
          </p:nvPr>
        </p:nvSpPr>
        <p:spPr/>
        <p:txBody>
          <a:bodyPr/>
          <a:lstStyle/>
          <a:p>
            <a:r>
              <a:rPr lang="en-US" dirty="0" smtClean="0"/>
              <a:t>Complexity of risk is when it is difficult to identify and determine links between multitudes of potential causes and observed effect .</a:t>
            </a:r>
          </a:p>
          <a:p>
            <a:r>
              <a:rPr lang="en-US" dirty="0" smtClean="0"/>
              <a:t>Complexity means that cause and effect are not closely related in time and space and often more difficult to distinguish .</a:t>
            </a:r>
            <a:endParaRPr lang="en-US" dirty="0"/>
          </a:p>
        </p:txBody>
      </p:sp>
    </p:spTree>
    <p:extLst>
      <p:ext uri="{BB962C8B-B14F-4D97-AF65-F5344CB8AC3E}">
        <p14:creationId xmlns:p14="http://schemas.microsoft.com/office/powerpoint/2010/main" val="1149570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a:t>
            </a:r>
            <a:endParaRPr lang="en-US" dirty="0"/>
          </a:p>
        </p:txBody>
      </p:sp>
      <p:sp>
        <p:nvSpPr>
          <p:cNvPr id="3" name="Content Placeholder 2"/>
          <p:cNvSpPr>
            <a:spLocks noGrp="1"/>
          </p:cNvSpPr>
          <p:nvPr>
            <p:ph idx="1"/>
          </p:nvPr>
        </p:nvSpPr>
        <p:spPr/>
        <p:txBody>
          <a:bodyPr/>
          <a:lstStyle/>
          <a:p>
            <a:r>
              <a:rPr lang="en-US" dirty="0" smtClean="0"/>
              <a:t>Overall process of estimating the magnitude of risk  and deciding whether or not the risk is tolerable </a:t>
            </a:r>
            <a:endParaRPr lang="en-US" dirty="0"/>
          </a:p>
        </p:txBody>
      </p:sp>
    </p:spTree>
    <p:extLst>
      <p:ext uri="{BB962C8B-B14F-4D97-AF65-F5344CB8AC3E}">
        <p14:creationId xmlns:p14="http://schemas.microsoft.com/office/powerpoint/2010/main" val="22491168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All three risk characteristics are not necessarily independent  of one another .</a:t>
            </a:r>
          </a:p>
          <a:p>
            <a:r>
              <a:rPr lang="en-US" dirty="0" smtClean="0"/>
              <a:t>Uncertainty often result from the failure to reduce or eliminate complexity .</a:t>
            </a:r>
          </a:p>
          <a:p>
            <a:r>
              <a:rPr lang="en-US" dirty="0" smtClean="0"/>
              <a:t>Complexity and uncertainty often result in differences of interpretation and valuation which facilitate ambiguity of risks , conversely ambiguity can give rise to uncertainty .</a:t>
            </a:r>
            <a:endParaRPr lang="en-US" dirty="0"/>
          </a:p>
        </p:txBody>
      </p:sp>
    </p:spTree>
    <p:extLst>
      <p:ext uri="{BB962C8B-B14F-4D97-AF65-F5344CB8AC3E}">
        <p14:creationId xmlns:p14="http://schemas.microsoft.com/office/powerpoint/2010/main" val="11001572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It is important to involve several stakeholders when the work comprise new technologies and when risk perceptions may affect employees , the general public , as well attract the attention of media .</a:t>
            </a:r>
            <a:endParaRPr lang="en-US" dirty="0"/>
          </a:p>
        </p:txBody>
      </p:sp>
    </p:spTree>
    <p:extLst>
      <p:ext uri="{BB962C8B-B14F-4D97-AF65-F5344CB8AC3E}">
        <p14:creationId xmlns:p14="http://schemas.microsoft.com/office/powerpoint/2010/main" val="9742821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assess the risk </a:t>
            </a:r>
            <a:endParaRPr lang="en-US" dirty="0"/>
          </a:p>
        </p:txBody>
      </p:sp>
      <p:sp>
        <p:nvSpPr>
          <p:cNvPr id="3" name="Content Placeholder 2"/>
          <p:cNvSpPr>
            <a:spLocks noGrp="1"/>
          </p:cNvSpPr>
          <p:nvPr>
            <p:ph idx="1"/>
          </p:nvPr>
        </p:nvSpPr>
        <p:spPr/>
        <p:txBody>
          <a:bodyPr/>
          <a:lstStyle/>
          <a:p>
            <a:r>
              <a:rPr lang="en-US" dirty="0" smtClean="0"/>
              <a:t>Identify the hazard </a:t>
            </a:r>
          </a:p>
          <a:p>
            <a:r>
              <a:rPr lang="en-US" dirty="0" smtClean="0"/>
              <a:t>Decide who might be harmed and how </a:t>
            </a:r>
          </a:p>
          <a:p>
            <a:r>
              <a:rPr lang="en-US" dirty="0" smtClean="0"/>
              <a:t>Evaluate the risk and decide on precautions </a:t>
            </a:r>
          </a:p>
          <a:p>
            <a:r>
              <a:rPr lang="en-US" dirty="0" smtClean="0"/>
              <a:t>Record your significant findings</a:t>
            </a:r>
          </a:p>
          <a:p>
            <a:r>
              <a:rPr lang="en-US" dirty="0" smtClean="0"/>
              <a:t>Review your assessment and update if necessary </a:t>
            </a:r>
          </a:p>
          <a:p>
            <a:endParaRPr lang="en-US" dirty="0" smtClean="0"/>
          </a:p>
        </p:txBody>
      </p:sp>
    </p:spTree>
    <p:extLst>
      <p:ext uri="{BB962C8B-B14F-4D97-AF65-F5344CB8AC3E}">
        <p14:creationId xmlns:p14="http://schemas.microsoft.com/office/powerpoint/2010/main" val="25614396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Methodology for hazard identification and risk assessment must be :</a:t>
            </a:r>
          </a:p>
          <a:p>
            <a:r>
              <a:rPr lang="en-US" dirty="0" smtClean="0"/>
              <a:t>Relevant to job activity </a:t>
            </a:r>
          </a:p>
          <a:p>
            <a:r>
              <a:rPr lang="en-US" dirty="0" smtClean="0"/>
              <a:t>Proactive rather than reactive ( need to uncovered hazard )</a:t>
            </a:r>
          </a:p>
          <a:p>
            <a:r>
              <a:rPr lang="en-US" dirty="0" smtClean="0"/>
              <a:t>Risk can be identified , controlled or eliminated . </a:t>
            </a:r>
          </a:p>
          <a:p>
            <a:endParaRPr lang="en-US" dirty="0"/>
          </a:p>
        </p:txBody>
      </p:sp>
    </p:spTree>
    <p:extLst>
      <p:ext uri="{BB962C8B-B14F-4D97-AF65-F5344CB8AC3E}">
        <p14:creationId xmlns:p14="http://schemas.microsoft.com/office/powerpoint/2010/main" val="842413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Risk should be systemically identified and reviewed to ensure those things , activities , situations , process , that cause harm to people or property are controlled .</a:t>
            </a:r>
          </a:p>
          <a:p>
            <a:endParaRPr lang="en-US" dirty="0"/>
          </a:p>
        </p:txBody>
      </p:sp>
    </p:spTree>
    <p:extLst>
      <p:ext uri="{BB962C8B-B14F-4D97-AF65-F5344CB8AC3E}">
        <p14:creationId xmlns:p14="http://schemas.microsoft.com/office/powerpoint/2010/main" val="41393558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One way to ensure that all risks are valuated in the same ways to use risk assessment form .</a:t>
            </a:r>
          </a:p>
          <a:p>
            <a:r>
              <a:rPr lang="en-US" dirty="0" smtClean="0"/>
              <a:t>This procedure should be carried out by someone who is experienced and fully familiar with the activity ( competent person) .</a:t>
            </a:r>
            <a:endParaRPr lang="en-US" dirty="0"/>
          </a:p>
        </p:txBody>
      </p:sp>
    </p:spTree>
    <p:extLst>
      <p:ext uri="{BB962C8B-B14F-4D97-AF65-F5344CB8AC3E}">
        <p14:creationId xmlns:p14="http://schemas.microsoft.com/office/powerpoint/2010/main" val="41329615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risk assessment form should be completed for any activity , task, ..</a:t>
            </a:r>
            <a:r>
              <a:rPr lang="en-US" dirty="0" err="1" smtClean="0"/>
              <a:t>etc</a:t>
            </a:r>
            <a:r>
              <a:rPr lang="en-US" dirty="0" smtClean="0"/>
              <a:t> , before the activity begins .</a:t>
            </a:r>
            <a:endParaRPr lang="en-US" dirty="0"/>
          </a:p>
        </p:txBody>
      </p:sp>
    </p:spTree>
    <p:extLst>
      <p:ext uri="{BB962C8B-B14F-4D97-AF65-F5344CB8AC3E}">
        <p14:creationId xmlns:p14="http://schemas.microsoft.com/office/powerpoint/2010/main" val="23638972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assessment form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1464019"/>
              </p:ext>
            </p:extLst>
          </p:nvPr>
        </p:nvGraphicFramePr>
        <p:xfrm>
          <a:off x="838200" y="1825625"/>
          <a:ext cx="10515600" cy="3134360"/>
        </p:xfrm>
        <a:graphic>
          <a:graphicData uri="http://schemas.openxmlformats.org/drawingml/2006/table">
            <a:tbl>
              <a:tblPr firstRow="1" bandRow="1">
                <a:tableStyleId>{5C22544A-7EE6-4342-B048-85BDC9FD1C3A}</a:tableStyleId>
              </a:tblPr>
              <a:tblGrid>
                <a:gridCol w="5257800"/>
                <a:gridCol w="5257800"/>
              </a:tblGrid>
              <a:tr h="370840">
                <a:tc>
                  <a:txBody>
                    <a:bodyPr/>
                    <a:lstStyle/>
                    <a:p>
                      <a:r>
                        <a:rPr lang="en-US" dirty="0" smtClean="0"/>
                        <a:t>Step  action </a:t>
                      </a:r>
                      <a:endParaRPr lang="en-US" dirty="0"/>
                    </a:p>
                  </a:txBody>
                  <a:tcPr/>
                </a:tc>
                <a:tc>
                  <a:txBody>
                    <a:bodyPr/>
                    <a:lstStyle/>
                    <a:p>
                      <a:r>
                        <a:rPr lang="en-US" dirty="0" smtClean="0"/>
                        <a:t>Deliverable </a:t>
                      </a:r>
                      <a:endParaRPr lang="en-US" dirty="0"/>
                    </a:p>
                  </a:txBody>
                  <a:tcPr/>
                </a:tc>
              </a:tr>
              <a:tr h="370840">
                <a:tc>
                  <a:txBody>
                    <a:bodyPr/>
                    <a:lstStyle/>
                    <a:p>
                      <a:r>
                        <a:rPr lang="en-US" dirty="0" smtClean="0"/>
                        <a:t>Identify</a:t>
                      </a:r>
                      <a:r>
                        <a:rPr lang="en-US" baseline="0" dirty="0" smtClean="0"/>
                        <a:t> hazard and their potential for causing harm</a:t>
                      </a:r>
                      <a:endParaRPr lang="en-US" dirty="0"/>
                    </a:p>
                  </a:txBody>
                  <a:tcPr/>
                </a:tc>
                <a:tc>
                  <a:txBody>
                    <a:bodyPr/>
                    <a:lstStyle/>
                    <a:p>
                      <a:r>
                        <a:rPr lang="en-US" dirty="0" smtClean="0"/>
                        <a:t>An inventory of hazard s</a:t>
                      </a:r>
                      <a:endParaRPr lang="en-US" dirty="0"/>
                    </a:p>
                  </a:txBody>
                  <a:tcPr/>
                </a:tc>
              </a:tr>
              <a:tr h="370840">
                <a:tc>
                  <a:txBody>
                    <a:bodyPr/>
                    <a:lstStyle/>
                    <a:p>
                      <a:r>
                        <a:rPr lang="en-US" dirty="0" smtClean="0"/>
                        <a:t>Rank hazards by priority </a:t>
                      </a:r>
                      <a:endParaRPr lang="en-US" dirty="0"/>
                    </a:p>
                  </a:txBody>
                  <a:tcPr/>
                </a:tc>
                <a:tc>
                  <a:txBody>
                    <a:bodyPr/>
                    <a:lstStyle/>
                    <a:p>
                      <a:r>
                        <a:rPr lang="en-US" dirty="0" smtClean="0"/>
                        <a:t>This list will be useful in planning further action </a:t>
                      </a:r>
                      <a:endParaRPr lang="en-US" dirty="0"/>
                    </a:p>
                  </a:txBody>
                  <a:tcPr/>
                </a:tc>
              </a:tr>
              <a:tr h="370840">
                <a:tc>
                  <a:txBody>
                    <a:bodyPr/>
                    <a:lstStyle/>
                    <a:p>
                      <a:r>
                        <a:rPr lang="en-US" dirty="0" smtClean="0"/>
                        <a:t>Determine hazard control measures </a:t>
                      </a:r>
                      <a:endParaRPr lang="en-US" dirty="0"/>
                    </a:p>
                  </a:txBody>
                  <a:tcPr/>
                </a:tc>
                <a:tc>
                  <a:txBody>
                    <a:bodyPr/>
                    <a:lstStyle/>
                    <a:p>
                      <a:r>
                        <a:rPr lang="en-US" dirty="0" smtClean="0"/>
                        <a:t>Record of hazard control measures at various locations ,adequacy of hazard control measures </a:t>
                      </a:r>
                      <a:endParaRPr lang="en-US" dirty="0"/>
                    </a:p>
                  </a:txBody>
                  <a:tcPr/>
                </a:tc>
              </a:tr>
              <a:tr h="370840">
                <a:tc>
                  <a:txBody>
                    <a:bodyPr/>
                    <a:lstStyle/>
                    <a:p>
                      <a:r>
                        <a:rPr lang="en-US" dirty="0" smtClean="0"/>
                        <a:t>Implement control</a:t>
                      </a:r>
                      <a:endParaRPr lang="en-US" dirty="0"/>
                    </a:p>
                  </a:txBody>
                  <a:tcPr/>
                </a:tc>
                <a:tc>
                  <a:txBody>
                    <a:bodyPr/>
                    <a:lstStyle/>
                    <a:p>
                      <a:r>
                        <a:rPr lang="en-US" dirty="0" smtClean="0"/>
                        <a:t>Controls are in place and functioning appropriately </a:t>
                      </a:r>
                      <a:endParaRPr lang="en-US" dirty="0"/>
                    </a:p>
                  </a:txBody>
                  <a:tcPr/>
                </a:tc>
              </a:tr>
              <a:tr h="370840">
                <a:tc>
                  <a:txBody>
                    <a:bodyPr/>
                    <a:lstStyle/>
                    <a:p>
                      <a:r>
                        <a:rPr lang="en-US" dirty="0" smtClean="0"/>
                        <a:t>Measures the effectiveness control </a:t>
                      </a:r>
                      <a:endParaRPr lang="en-US" dirty="0"/>
                    </a:p>
                  </a:txBody>
                  <a:tcPr/>
                </a:tc>
                <a:tc>
                  <a:txBody>
                    <a:bodyPr/>
                    <a:lstStyle/>
                    <a:p>
                      <a:r>
                        <a:rPr lang="en-US" dirty="0" smtClean="0"/>
                        <a:t>Monitor periodically to</a:t>
                      </a:r>
                      <a:r>
                        <a:rPr lang="en-US" baseline="0" dirty="0" smtClean="0"/>
                        <a:t> confirm controls continue to function </a:t>
                      </a:r>
                    </a:p>
                  </a:txBody>
                  <a:tcPr/>
                </a:tc>
              </a:tr>
              <a:tr h="370840">
                <a:tc>
                  <a:txBody>
                    <a:bodyPr/>
                    <a:lstStyle/>
                    <a:p>
                      <a:r>
                        <a:rPr lang="en-US" dirty="0" smtClean="0"/>
                        <a:t>Make changes to improve continuously </a:t>
                      </a:r>
                      <a:endParaRPr lang="en-US" dirty="0"/>
                    </a:p>
                  </a:txBody>
                  <a:tcPr/>
                </a:tc>
                <a:tc>
                  <a:txBody>
                    <a:bodyPr/>
                    <a:lstStyle/>
                    <a:p>
                      <a:r>
                        <a:rPr lang="en-US" baseline="0" dirty="0" smtClean="0"/>
                        <a:t>Monitor for improvements </a:t>
                      </a:r>
                    </a:p>
                  </a:txBody>
                  <a:tcPr/>
                </a:tc>
              </a:tr>
            </a:tbl>
          </a:graphicData>
        </a:graphic>
      </p:graphicFrame>
    </p:spTree>
    <p:extLst>
      <p:ext uri="{BB962C8B-B14F-4D97-AF65-F5344CB8AC3E}">
        <p14:creationId xmlns:p14="http://schemas.microsoft.com/office/powerpoint/2010/main" val="22377036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Sample risk assessment form should be customize according to your needs at your work place .</a:t>
            </a:r>
            <a:endParaRPr lang="en-US" dirty="0"/>
          </a:p>
        </p:txBody>
      </p:sp>
    </p:spTree>
    <p:extLst>
      <p:ext uri="{BB962C8B-B14F-4D97-AF65-F5344CB8AC3E}">
        <p14:creationId xmlns:p14="http://schemas.microsoft.com/office/powerpoint/2010/main" val="3710451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t>
            </a:r>
            <a:endParaRPr lang="en-US" dirty="0"/>
          </a:p>
        </p:txBody>
      </p:sp>
      <p:sp>
        <p:nvSpPr>
          <p:cNvPr id="3" name="Content Placeholder 2"/>
          <p:cNvSpPr>
            <a:spLocks noGrp="1"/>
          </p:cNvSpPr>
          <p:nvPr>
            <p:ph idx="1"/>
          </p:nvPr>
        </p:nvSpPr>
        <p:spPr/>
        <p:txBody>
          <a:bodyPr/>
          <a:lstStyle/>
          <a:p>
            <a:r>
              <a:rPr lang="en-US" dirty="0" smtClean="0"/>
              <a:t>Is the combination of the like hood of an occurrence of hazardous events or exposure and the severity of injury or ill health that can be caused by the event or exposure .</a:t>
            </a:r>
            <a:endParaRPr lang="en-US" dirty="0"/>
          </a:p>
        </p:txBody>
      </p:sp>
    </p:spTree>
    <p:extLst>
      <p:ext uri="{BB962C8B-B14F-4D97-AF65-F5344CB8AC3E}">
        <p14:creationId xmlns:p14="http://schemas.microsoft.com/office/powerpoint/2010/main" val="3909457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Tolerable risk </a:t>
            </a:r>
            <a:endParaRPr lang="en-US" dirty="0"/>
          </a:p>
        </p:txBody>
      </p:sp>
      <p:sp>
        <p:nvSpPr>
          <p:cNvPr id="3" name="Content Placeholder 2"/>
          <p:cNvSpPr>
            <a:spLocks noGrp="1"/>
          </p:cNvSpPr>
          <p:nvPr>
            <p:ph idx="1"/>
          </p:nvPr>
        </p:nvSpPr>
        <p:spPr/>
        <p:txBody>
          <a:bodyPr/>
          <a:lstStyle/>
          <a:p>
            <a:r>
              <a:rPr lang="en-US" dirty="0" smtClean="0"/>
              <a:t>Risk that has committed to a level that can be endured by the organization having regard to its legal obligations and OSHA policy .</a:t>
            </a:r>
            <a:endParaRPr lang="en-US" dirty="0"/>
          </a:p>
        </p:txBody>
      </p:sp>
    </p:spTree>
    <p:extLst>
      <p:ext uri="{BB962C8B-B14F-4D97-AF65-F5344CB8AC3E}">
        <p14:creationId xmlns:p14="http://schemas.microsoft.com/office/powerpoint/2010/main" val="16388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a:t>
            </a:r>
            <a:endParaRPr lang="en-US" dirty="0"/>
          </a:p>
        </p:txBody>
      </p:sp>
      <p:sp>
        <p:nvSpPr>
          <p:cNvPr id="3" name="Content Placeholder 2"/>
          <p:cNvSpPr>
            <a:spLocks noGrp="1"/>
          </p:cNvSpPr>
          <p:nvPr>
            <p:ph idx="1"/>
          </p:nvPr>
        </p:nvSpPr>
        <p:spPr/>
        <p:txBody>
          <a:bodyPr/>
          <a:lstStyle/>
          <a:p>
            <a:r>
              <a:rPr lang="en-US" dirty="0" smtClean="0"/>
              <a:t>Freedom from unacceptable risk of harm .</a:t>
            </a:r>
            <a:endParaRPr lang="en-US" dirty="0"/>
          </a:p>
        </p:txBody>
      </p:sp>
    </p:spTree>
    <p:extLst>
      <p:ext uri="{BB962C8B-B14F-4D97-AF65-F5344CB8AC3E}">
        <p14:creationId xmlns:p14="http://schemas.microsoft.com/office/powerpoint/2010/main" val="1742629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When think about risk assessment remember :</a:t>
            </a:r>
          </a:p>
          <a:p>
            <a:r>
              <a:rPr lang="en-US" dirty="0" smtClean="0"/>
              <a:t>Hazard : is a source , situation, or act with potential for harm in terms of human injury or ill health or a combination of these. </a:t>
            </a:r>
          </a:p>
          <a:p>
            <a:r>
              <a:rPr lang="en-US" dirty="0" smtClean="0"/>
              <a:t>Types of hazards : </a:t>
            </a:r>
          </a:p>
          <a:p>
            <a:r>
              <a:rPr lang="en-US" dirty="0" smtClean="0"/>
              <a:t>Health hazard : occupational illness </a:t>
            </a:r>
          </a:p>
          <a:p>
            <a:r>
              <a:rPr lang="en-US" dirty="0" smtClean="0"/>
              <a:t>Safety hazards : physical harm, injures  </a:t>
            </a:r>
            <a:endParaRPr lang="en-US" dirty="0"/>
          </a:p>
        </p:txBody>
      </p:sp>
    </p:spTree>
    <p:extLst>
      <p:ext uri="{BB962C8B-B14F-4D97-AF65-F5344CB8AC3E}">
        <p14:creationId xmlns:p14="http://schemas.microsoft.com/office/powerpoint/2010/main" val="3417529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4000" dirty="0" smtClean="0"/>
              <a:t>The advancement in new technologies , substances and new ways of working make it necessary to look beyond traditional methods of risk management .</a:t>
            </a:r>
            <a:endParaRPr lang="en-US" sz="4000" dirty="0"/>
          </a:p>
        </p:txBody>
      </p:sp>
    </p:spTree>
    <p:extLst>
      <p:ext uri="{BB962C8B-B14F-4D97-AF65-F5344CB8AC3E}">
        <p14:creationId xmlns:p14="http://schemas.microsoft.com/office/powerpoint/2010/main" val="23642304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General drivers to emerging occupational safety and health (OSH) risk are :</a:t>
            </a:r>
          </a:p>
          <a:p>
            <a:r>
              <a:rPr lang="en-US" dirty="0" smtClean="0"/>
              <a:t>Globalization</a:t>
            </a:r>
          </a:p>
          <a:p>
            <a:r>
              <a:rPr lang="en-US" dirty="0" smtClean="0"/>
              <a:t>Demographic changes </a:t>
            </a:r>
          </a:p>
          <a:p>
            <a:r>
              <a:rPr lang="en-US" dirty="0" smtClean="0"/>
              <a:t>Technical innovations</a:t>
            </a:r>
          </a:p>
          <a:p>
            <a:r>
              <a:rPr lang="en-US" dirty="0" smtClean="0"/>
              <a:t>Changes in the risk perception </a:t>
            </a:r>
          </a:p>
          <a:p>
            <a:pPr marL="0" indent="0">
              <a:buNone/>
            </a:pPr>
            <a:r>
              <a:rPr lang="en-US" dirty="0" smtClean="0"/>
              <a:t>And increase in natural hazards . </a:t>
            </a:r>
          </a:p>
          <a:p>
            <a:endParaRPr lang="en-US" dirty="0"/>
          </a:p>
        </p:txBody>
      </p:sp>
    </p:spTree>
    <p:extLst>
      <p:ext uri="{BB962C8B-B14F-4D97-AF65-F5344CB8AC3E}">
        <p14:creationId xmlns:p14="http://schemas.microsoft.com/office/powerpoint/2010/main" val="4100462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So OSH issues affected by these rapid development .</a:t>
            </a:r>
          </a:p>
          <a:p>
            <a:r>
              <a:rPr lang="en-US" dirty="0" smtClean="0"/>
              <a:t>For example:</a:t>
            </a:r>
          </a:p>
          <a:p>
            <a:r>
              <a:rPr lang="en-US" dirty="0" smtClean="0"/>
              <a:t>Physical risk: associated with inactivity </a:t>
            </a:r>
          </a:p>
          <a:p>
            <a:r>
              <a:rPr lang="en-US" dirty="0" smtClean="0"/>
              <a:t>Psychological risk: work insatisfaction , increase work demands , violence at work .</a:t>
            </a:r>
          </a:p>
          <a:p>
            <a:r>
              <a:rPr lang="en-US" dirty="0" smtClean="0"/>
              <a:t>Use of emerging </a:t>
            </a:r>
            <a:r>
              <a:rPr lang="en-US" dirty="0" smtClean="0"/>
              <a:t>emerging</a:t>
            </a:r>
            <a:r>
              <a:rPr lang="en-US" dirty="0" smtClean="0"/>
              <a:t>  dangerous substances (e.g. </a:t>
            </a:r>
            <a:r>
              <a:rPr lang="en-US" dirty="0" err="1" smtClean="0"/>
              <a:t>exposurse</a:t>
            </a:r>
            <a:r>
              <a:rPr lang="en-US" dirty="0" smtClean="0"/>
              <a:t> to Nano particles ) . </a:t>
            </a:r>
          </a:p>
        </p:txBody>
      </p:sp>
    </p:spTree>
    <p:extLst>
      <p:ext uri="{BB962C8B-B14F-4D97-AF65-F5344CB8AC3E}">
        <p14:creationId xmlns:p14="http://schemas.microsoft.com/office/powerpoint/2010/main" val="35392688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TotalTime>
  <Words>918</Words>
  <Application>Microsoft Office PowerPoint</Application>
  <PresentationFormat>Widescreen</PresentationFormat>
  <Paragraphs>81</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Risk assessment </vt:lpstr>
      <vt:lpstr>Definition </vt:lpstr>
      <vt:lpstr>Risk </vt:lpstr>
      <vt:lpstr>Tolerable risk </vt:lpstr>
      <vt:lpstr>Safety </vt:lpstr>
      <vt:lpstr>PowerPoint Presentation</vt:lpstr>
      <vt:lpstr>introduction</vt:lpstr>
      <vt:lpstr>PowerPoint Presentation</vt:lpstr>
      <vt:lpstr>PowerPoint Presentation</vt:lpstr>
      <vt:lpstr>PowerPoint Presentation</vt:lpstr>
      <vt:lpstr>Risk governance </vt:lpstr>
      <vt:lpstr>PowerPoint Presentation</vt:lpstr>
      <vt:lpstr>PowerPoint Presentation</vt:lpstr>
      <vt:lpstr>PowerPoint Presentation</vt:lpstr>
      <vt:lpstr>PowerPoint Presentation</vt:lpstr>
      <vt:lpstr>PowerPoint Presentation</vt:lpstr>
      <vt:lpstr>Ambiguity </vt:lpstr>
      <vt:lpstr>Uncertainity </vt:lpstr>
      <vt:lpstr>Complexity </vt:lpstr>
      <vt:lpstr>PowerPoint Presentation</vt:lpstr>
      <vt:lpstr>PowerPoint Presentation</vt:lpstr>
      <vt:lpstr>How to assess the risk </vt:lpstr>
      <vt:lpstr>PowerPoint Presentation</vt:lpstr>
      <vt:lpstr>PowerPoint Presentation</vt:lpstr>
      <vt:lpstr>PowerPoint Presentation</vt:lpstr>
      <vt:lpstr>PowerPoint Presentation</vt:lpstr>
      <vt:lpstr>Risk assessment form</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assessment</dc:title>
  <dc:creator>Mosab Nouraldein</dc:creator>
  <cp:lastModifiedBy>Mosab Nouraldein</cp:lastModifiedBy>
  <cp:revision>14</cp:revision>
  <dcterms:created xsi:type="dcterms:W3CDTF">2017-02-13T04:47:45Z</dcterms:created>
  <dcterms:modified xsi:type="dcterms:W3CDTF">2017-02-13T06:22:09Z</dcterms:modified>
</cp:coreProperties>
</file>