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7" r:id="rId18"/>
    <p:sldId id="278" r:id="rId19"/>
    <p:sldId id="279"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AU"/>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AU"/>
          </a:p>
        </p:txBody>
      </p:sp>
      <p:sp>
        <p:nvSpPr>
          <p:cNvPr id="4" name="عنصر نائب للتاريخ 3"/>
          <p:cNvSpPr>
            <a:spLocks noGrp="1"/>
          </p:cNvSpPr>
          <p:nvPr>
            <p:ph type="dt" sz="half" idx="10"/>
          </p:nvPr>
        </p:nvSpPr>
        <p:spPr/>
        <p:txBody>
          <a:body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11"/>
          </p:nvPr>
        </p:nvSpPr>
        <p:spPr/>
        <p:txBody>
          <a:bodyPr/>
          <a:lstStyle/>
          <a:p>
            <a:endParaRPr lang="en-AU"/>
          </a:p>
        </p:txBody>
      </p:sp>
      <p:sp>
        <p:nvSpPr>
          <p:cNvPr id="6" name="عنصر نائب لرقم الشريحة 5"/>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AU"/>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تاريخ 3"/>
          <p:cNvSpPr>
            <a:spLocks noGrp="1"/>
          </p:cNvSpPr>
          <p:nvPr>
            <p:ph type="dt" sz="half" idx="10"/>
          </p:nvPr>
        </p:nvSpPr>
        <p:spPr/>
        <p:txBody>
          <a:body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11"/>
          </p:nvPr>
        </p:nvSpPr>
        <p:spPr/>
        <p:txBody>
          <a:bodyPr/>
          <a:lstStyle/>
          <a:p>
            <a:endParaRPr lang="en-AU"/>
          </a:p>
        </p:txBody>
      </p:sp>
      <p:sp>
        <p:nvSpPr>
          <p:cNvPr id="6" name="عنصر نائب لرقم الشريحة 5"/>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AU"/>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تاريخ 3"/>
          <p:cNvSpPr>
            <a:spLocks noGrp="1"/>
          </p:cNvSpPr>
          <p:nvPr>
            <p:ph type="dt" sz="half" idx="10"/>
          </p:nvPr>
        </p:nvSpPr>
        <p:spPr/>
        <p:txBody>
          <a:body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11"/>
          </p:nvPr>
        </p:nvSpPr>
        <p:spPr/>
        <p:txBody>
          <a:bodyPr/>
          <a:lstStyle/>
          <a:p>
            <a:endParaRPr lang="en-AU"/>
          </a:p>
        </p:txBody>
      </p:sp>
      <p:sp>
        <p:nvSpPr>
          <p:cNvPr id="6" name="عنصر نائب لرقم الشريحة 5"/>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AU"/>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تاريخ 3"/>
          <p:cNvSpPr>
            <a:spLocks noGrp="1"/>
          </p:cNvSpPr>
          <p:nvPr>
            <p:ph type="dt" sz="half" idx="10"/>
          </p:nvPr>
        </p:nvSpPr>
        <p:spPr/>
        <p:txBody>
          <a:body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11"/>
          </p:nvPr>
        </p:nvSpPr>
        <p:spPr/>
        <p:txBody>
          <a:bodyPr/>
          <a:lstStyle/>
          <a:p>
            <a:endParaRPr lang="en-AU"/>
          </a:p>
        </p:txBody>
      </p:sp>
      <p:sp>
        <p:nvSpPr>
          <p:cNvPr id="6" name="عنصر نائب لرقم الشريحة 5"/>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AU"/>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11"/>
          </p:nvPr>
        </p:nvSpPr>
        <p:spPr/>
        <p:txBody>
          <a:bodyPr/>
          <a:lstStyle/>
          <a:p>
            <a:endParaRPr lang="en-AU"/>
          </a:p>
        </p:txBody>
      </p:sp>
      <p:sp>
        <p:nvSpPr>
          <p:cNvPr id="6" name="عنصر نائب لرقم الشريحة 5"/>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AU"/>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5" name="عنصر نائب للتاريخ 4"/>
          <p:cNvSpPr>
            <a:spLocks noGrp="1"/>
          </p:cNvSpPr>
          <p:nvPr>
            <p:ph type="dt" sz="half" idx="10"/>
          </p:nvPr>
        </p:nvSpPr>
        <p:spPr/>
        <p:txBody>
          <a:bodyPr/>
          <a:lstStyle/>
          <a:p>
            <a:fld id="{64B48E85-100F-4645-B410-F34F8AF04411}" type="datetimeFigureOut">
              <a:rPr lang="en-US" smtClean="0"/>
              <a:pPr/>
              <a:t>3/6/2023</a:t>
            </a:fld>
            <a:endParaRPr lang="en-AU"/>
          </a:p>
        </p:txBody>
      </p:sp>
      <p:sp>
        <p:nvSpPr>
          <p:cNvPr id="6" name="عنصر نائب للتذييل 5"/>
          <p:cNvSpPr>
            <a:spLocks noGrp="1"/>
          </p:cNvSpPr>
          <p:nvPr>
            <p:ph type="ftr" sz="quarter" idx="11"/>
          </p:nvPr>
        </p:nvSpPr>
        <p:spPr/>
        <p:txBody>
          <a:bodyPr/>
          <a:lstStyle/>
          <a:p>
            <a:endParaRPr lang="en-AU"/>
          </a:p>
        </p:txBody>
      </p:sp>
      <p:sp>
        <p:nvSpPr>
          <p:cNvPr id="7" name="عنصر نائب لرقم الشريحة 6"/>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AU"/>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7" name="عنصر نائب للتاريخ 6"/>
          <p:cNvSpPr>
            <a:spLocks noGrp="1"/>
          </p:cNvSpPr>
          <p:nvPr>
            <p:ph type="dt" sz="half" idx="10"/>
          </p:nvPr>
        </p:nvSpPr>
        <p:spPr/>
        <p:txBody>
          <a:bodyPr/>
          <a:lstStyle/>
          <a:p>
            <a:fld id="{64B48E85-100F-4645-B410-F34F8AF04411}" type="datetimeFigureOut">
              <a:rPr lang="en-US" smtClean="0"/>
              <a:pPr/>
              <a:t>3/6/2023</a:t>
            </a:fld>
            <a:endParaRPr lang="en-AU"/>
          </a:p>
        </p:txBody>
      </p:sp>
      <p:sp>
        <p:nvSpPr>
          <p:cNvPr id="8" name="عنصر نائب للتذييل 7"/>
          <p:cNvSpPr>
            <a:spLocks noGrp="1"/>
          </p:cNvSpPr>
          <p:nvPr>
            <p:ph type="ftr" sz="quarter" idx="11"/>
          </p:nvPr>
        </p:nvSpPr>
        <p:spPr/>
        <p:txBody>
          <a:bodyPr/>
          <a:lstStyle/>
          <a:p>
            <a:endParaRPr lang="en-AU"/>
          </a:p>
        </p:txBody>
      </p:sp>
      <p:sp>
        <p:nvSpPr>
          <p:cNvPr id="9" name="عنصر نائب لرقم الشريحة 8"/>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AU"/>
          </a:p>
        </p:txBody>
      </p:sp>
      <p:sp>
        <p:nvSpPr>
          <p:cNvPr id="3" name="عنصر نائب للتاريخ 2"/>
          <p:cNvSpPr>
            <a:spLocks noGrp="1"/>
          </p:cNvSpPr>
          <p:nvPr>
            <p:ph type="dt" sz="half" idx="10"/>
          </p:nvPr>
        </p:nvSpPr>
        <p:spPr/>
        <p:txBody>
          <a:bodyPr/>
          <a:lstStyle/>
          <a:p>
            <a:fld id="{64B48E85-100F-4645-B410-F34F8AF04411}" type="datetimeFigureOut">
              <a:rPr lang="en-US" smtClean="0"/>
              <a:pPr/>
              <a:t>3/6/2023</a:t>
            </a:fld>
            <a:endParaRPr lang="en-AU"/>
          </a:p>
        </p:txBody>
      </p:sp>
      <p:sp>
        <p:nvSpPr>
          <p:cNvPr id="4" name="عنصر نائب للتذييل 3"/>
          <p:cNvSpPr>
            <a:spLocks noGrp="1"/>
          </p:cNvSpPr>
          <p:nvPr>
            <p:ph type="ftr" sz="quarter" idx="11"/>
          </p:nvPr>
        </p:nvSpPr>
        <p:spPr/>
        <p:txBody>
          <a:bodyPr/>
          <a:lstStyle/>
          <a:p>
            <a:endParaRPr lang="en-AU"/>
          </a:p>
        </p:txBody>
      </p:sp>
      <p:sp>
        <p:nvSpPr>
          <p:cNvPr id="5" name="عنصر نائب لرقم الشريحة 4"/>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4B48E85-100F-4645-B410-F34F8AF04411}" type="datetimeFigureOut">
              <a:rPr lang="en-US" smtClean="0"/>
              <a:pPr/>
              <a:t>3/6/2023</a:t>
            </a:fld>
            <a:endParaRPr lang="en-AU"/>
          </a:p>
        </p:txBody>
      </p:sp>
      <p:sp>
        <p:nvSpPr>
          <p:cNvPr id="3" name="عنصر نائب للتذييل 2"/>
          <p:cNvSpPr>
            <a:spLocks noGrp="1"/>
          </p:cNvSpPr>
          <p:nvPr>
            <p:ph type="ftr" sz="quarter" idx="11"/>
          </p:nvPr>
        </p:nvSpPr>
        <p:spPr/>
        <p:txBody>
          <a:bodyPr/>
          <a:lstStyle/>
          <a:p>
            <a:endParaRPr lang="en-AU"/>
          </a:p>
        </p:txBody>
      </p:sp>
      <p:sp>
        <p:nvSpPr>
          <p:cNvPr id="4" name="عنصر نائب لرقم الشريحة 3"/>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AU"/>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4B48E85-100F-4645-B410-F34F8AF04411}" type="datetimeFigureOut">
              <a:rPr lang="en-US" smtClean="0"/>
              <a:pPr/>
              <a:t>3/6/2023</a:t>
            </a:fld>
            <a:endParaRPr lang="en-AU"/>
          </a:p>
        </p:txBody>
      </p:sp>
      <p:sp>
        <p:nvSpPr>
          <p:cNvPr id="6" name="عنصر نائب للتذييل 5"/>
          <p:cNvSpPr>
            <a:spLocks noGrp="1"/>
          </p:cNvSpPr>
          <p:nvPr>
            <p:ph type="ftr" sz="quarter" idx="11"/>
          </p:nvPr>
        </p:nvSpPr>
        <p:spPr/>
        <p:txBody>
          <a:bodyPr/>
          <a:lstStyle/>
          <a:p>
            <a:endParaRPr lang="en-AU"/>
          </a:p>
        </p:txBody>
      </p:sp>
      <p:sp>
        <p:nvSpPr>
          <p:cNvPr id="7" name="عنصر نائب لرقم الشريحة 6"/>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AU"/>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4B48E85-100F-4645-B410-F34F8AF04411}" type="datetimeFigureOut">
              <a:rPr lang="en-US" smtClean="0"/>
              <a:pPr/>
              <a:t>3/6/2023</a:t>
            </a:fld>
            <a:endParaRPr lang="en-AU"/>
          </a:p>
        </p:txBody>
      </p:sp>
      <p:sp>
        <p:nvSpPr>
          <p:cNvPr id="6" name="عنصر نائب للتذييل 5"/>
          <p:cNvSpPr>
            <a:spLocks noGrp="1"/>
          </p:cNvSpPr>
          <p:nvPr>
            <p:ph type="ftr" sz="quarter" idx="11"/>
          </p:nvPr>
        </p:nvSpPr>
        <p:spPr/>
        <p:txBody>
          <a:bodyPr/>
          <a:lstStyle/>
          <a:p>
            <a:endParaRPr lang="en-AU"/>
          </a:p>
        </p:txBody>
      </p:sp>
      <p:sp>
        <p:nvSpPr>
          <p:cNvPr id="7" name="عنصر نائب لرقم الشريحة 6"/>
          <p:cNvSpPr>
            <a:spLocks noGrp="1"/>
          </p:cNvSpPr>
          <p:nvPr>
            <p:ph type="sldNum" sz="quarter" idx="12"/>
          </p:nvPr>
        </p:nvSpPr>
        <p:spPr/>
        <p:txBody>
          <a:bodyPr/>
          <a:lstStyle/>
          <a:p>
            <a:fld id="{57878AE4-E17A-4A3D-8F54-D274878F19A0}"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AU"/>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AU"/>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B48E85-100F-4645-B410-F34F8AF04411}" type="datetimeFigureOut">
              <a:rPr lang="en-US" smtClean="0"/>
              <a:pPr/>
              <a:t>3/6/2023</a:t>
            </a:fld>
            <a:endParaRPr lang="en-AU"/>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878AE4-E17A-4A3D-8F54-D274878F19A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latin typeface="Bell MT" pitchFamily="18" charset="0"/>
              </a:rPr>
              <a:t>CAT-2</a:t>
            </a:r>
            <a:endParaRPr lang="en-AU" b="1" dirty="0">
              <a:latin typeface="Bell MT" pitchFamily="18" charset="0"/>
            </a:endParaRPr>
          </a:p>
        </p:txBody>
      </p:sp>
      <p:sp>
        <p:nvSpPr>
          <p:cNvPr id="3" name="عنوان فرعي 2"/>
          <p:cNvSpPr>
            <a:spLocks noGrp="1"/>
          </p:cNvSpPr>
          <p:nvPr>
            <p:ph type="subTitle" idx="1"/>
          </p:nvPr>
        </p:nvSpPr>
        <p:spPr/>
        <p:txBody>
          <a:bodyPr/>
          <a:lstStyle/>
          <a:p>
            <a:endParaRPr lang="en-A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a:buNone/>
            </a:pPr>
            <a:r>
              <a:rPr lang="en-AU" b="1" i="1" dirty="0" smtClean="0">
                <a:latin typeface="Bell MT" pitchFamily="18" charset="0"/>
              </a:rPr>
              <a:t>Q9. Staphylococcal</a:t>
            </a:r>
            <a:r>
              <a:rPr lang="en-AU" b="1" dirty="0" smtClean="0">
                <a:latin typeface="Bell MT" pitchFamily="18" charset="0"/>
              </a:rPr>
              <a:t> food poisoning usually manifests itself following ingestion of contaminated food after:</a:t>
            </a:r>
          </a:p>
          <a:p>
            <a:pPr marL="514350" indent="-514350">
              <a:buAutoNum type="alphaUcPeriod"/>
            </a:pPr>
            <a:r>
              <a:rPr lang="en-AU" b="1" dirty="0" smtClean="0">
                <a:latin typeface="Bell MT" pitchFamily="18" charset="0"/>
              </a:rPr>
              <a:t>2-6 hours</a:t>
            </a:r>
          </a:p>
          <a:p>
            <a:pPr marL="514350" indent="-514350">
              <a:buAutoNum type="alphaUcPeriod"/>
            </a:pPr>
            <a:r>
              <a:rPr lang="en-AU" b="1" dirty="0" smtClean="0">
                <a:latin typeface="Bell MT" pitchFamily="18" charset="0"/>
              </a:rPr>
              <a:t>8-12 hours</a:t>
            </a:r>
          </a:p>
          <a:p>
            <a:pPr marL="514350" indent="-514350">
              <a:buAutoNum type="alphaUcPeriod"/>
            </a:pPr>
            <a:r>
              <a:rPr lang="en-AU" b="1" dirty="0" smtClean="0">
                <a:latin typeface="Bell MT" pitchFamily="18" charset="0"/>
              </a:rPr>
              <a:t>12-18 hours</a:t>
            </a:r>
          </a:p>
          <a:p>
            <a:pPr marL="514350" indent="-514350">
              <a:buAutoNum type="alphaUcPeriod"/>
            </a:pPr>
            <a:r>
              <a:rPr lang="en-AU" b="1" dirty="0" smtClean="0">
                <a:latin typeface="Bell MT" pitchFamily="18" charset="0"/>
              </a:rPr>
              <a:t>18-36 hours</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normAutofit fontScale="92500" lnSpcReduction="10000"/>
          </a:bodyPr>
          <a:lstStyle/>
          <a:p>
            <a:pPr fontAlgn="t">
              <a:buNone/>
            </a:pPr>
            <a:r>
              <a:rPr lang="en-AU" b="1" dirty="0" smtClean="0">
                <a:latin typeface="Bell MT" pitchFamily="18" charset="0"/>
              </a:rPr>
              <a:t>Q10. Which of the following </a:t>
            </a:r>
            <a:r>
              <a:rPr lang="en-AU" b="1" i="1" dirty="0" smtClean="0">
                <a:latin typeface="Bell MT" pitchFamily="18" charset="0"/>
              </a:rPr>
              <a:t>Staphylococcal haemolysins</a:t>
            </a:r>
            <a:r>
              <a:rPr lang="en-AU" b="1" dirty="0" smtClean="0">
                <a:latin typeface="Bell MT" pitchFamily="18" charset="0"/>
              </a:rPr>
              <a:t> does not cause </a:t>
            </a:r>
            <a:r>
              <a:rPr lang="en-AU" b="1" dirty="0" err="1" smtClean="0">
                <a:latin typeface="Bell MT" pitchFamily="18" charset="0"/>
              </a:rPr>
              <a:t>lysis</a:t>
            </a:r>
            <a:r>
              <a:rPr lang="en-AU" b="1" dirty="0" smtClean="0">
                <a:latin typeface="Bell MT" pitchFamily="18" charset="0"/>
              </a:rPr>
              <a:t> of human RBCs?</a:t>
            </a:r>
          </a:p>
          <a:p>
            <a:pPr marL="514350" indent="-514350" fontAlgn="t">
              <a:buAutoNum type="alphaUcPeriod"/>
            </a:pPr>
            <a:r>
              <a:rPr lang="el-GR" b="1" dirty="0" smtClean="0"/>
              <a:t>β </a:t>
            </a:r>
            <a:r>
              <a:rPr lang="en-AU" b="1" dirty="0" smtClean="0">
                <a:latin typeface="Bell MT" pitchFamily="18" charset="0"/>
              </a:rPr>
              <a:t>haemolysin</a:t>
            </a:r>
          </a:p>
          <a:p>
            <a:pPr marL="514350" indent="-514350" fontAlgn="t">
              <a:buAutoNum type="alphaUcPeriod"/>
            </a:pPr>
            <a:r>
              <a:rPr lang="el-GR" b="1" dirty="0" smtClean="0"/>
              <a:t>γ </a:t>
            </a:r>
            <a:r>
              <a:rPr lang="en-AU" b="1" dirty="0" smtClean="0">
                <a:latin typeface="Bell MT" pitchFamily="18" charset="0"/>
              </a:rPr>
              <a:t>haemolysin</a:t>
            </a:r>
          </a:p>
          <a:p>
            <a:pPr marL="514350" indent="-514350" fontAlgn="t">
              <a:buAutoNum type="alphaUcPeriod"/>
            </a:pPr>
            <a:r>
              <a:rPr lang="el-GR" b="1" dirty="0" smtClean="0"/>
              <a:t>α </a:t>
            </a:r>
            <a:r>
              <a:rPr lang="en-AU" b="1" dirty="0" smtClean="0">
                <a:latin typeface="Bell MT" pitchFamily="18" charset="0"/>
              </a:rPr>
              <a:t>haemolysin</a:t>
            </a:r>
          </a:p>
          <a:p>
            <a:pPr marL="514350" indent="-514350" fontAlgn="t">
              <a:buAutoNum type="alphaUcPeriod"/>
            </a:pPr>
            <a:r>
              <a:rPr lang="el-GR" b="1" dirty="0" smtClean="0"/>
              <a:t>δ </a:t>
            </a:r>
            <a:r>
              <a:rPr lang="en-AU" b="1" dirty="0" smtClean="0">
                <a:latin typeface="Bell MT" pitchFamily="18" charset="0"/>
              </a:rPr>
              <a:t>haemolysin</a:t>
            </a:r>
          </a:p>
          <a:p>
            <a:pPr>
              <a:buNone/>
            </a:pP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a:buNone/>
            </a:pPr>
            <a:r>
              <a:rPr lang="en-AU" b="1" dirty="0" smtClean="0">
                <a:latin typeface="Bell MT" pitchFamily="18" charset="0"/>
              </a:rPr>
              <a:t>Q11. The toxin of </a:t>
            </a:r>
            <a:r>
              <a:rPr lang="en-AU" b="1" i="1" dirty="0" smtClean="0">
                <a:latin typeface="Bell MT" pitchFamily="18" charset="0"/>
              </a:rPr>
              <a:t>Staphylococcus </a:t>
            </a:r>
            <a:r>
              <a:rPr lang="en-AU" b="1" i="1" dirty="0" err="1" smtClean="0">
                <a:latin typeface="Bell MT" pitchFamily="18" charset="0"/>
              </a:rPr>
              <a:t>aureus</a:t>
            </a:r>
            <a:r>
              <a:rPr lang="en-AU" b="1" dirty="0" smtClean="0">
                <a:latin typeface="Bell MT" pitchFamily="18" charset="0"/>
              </a:rPr>
              <a:t> that may result into scalded skin syndrome is:</a:t>
            </a:r>
          </a:p>
          <a:p>
            <a:pPr marL="514350" indent="-514350">
              <a:buAutoNum type="alphaUcPeriod"/>
            </a:pPr>
            <a:r>
              <a:rPr lang="en-AU" b="1" dirty="0" err="1" smtClean="0">
                <a:latin typeface="Bell MT" pitchFamily="18" charset="0"/>
              </a:rPr>
              <a:t>Enterotoxin</a:t>
            </a:r>
            <a:endParaRPr lang="en-AU" b="1" dirty="0" smtClean="0">
              <a:latin typeface="Bell MT" pitchFamily="18" charset="0"/>
            </a:endParaRPr>
          </a:p>
          <a:p>
            <a:pPr marL="514350" indent="-514350">
              <a:buAutoNum type="alphaUcPeriod"/>
            </a:pPr>
            <a:r>
              <a:rPr lang="en-AU" b="1" dirty="0" err="1" smtClean="0">
                <a:latin typeface="Bell MT" pitchFamily="18" charset="0"/>
              </a:rPr>
              <a:t>Leucocidin</a:t>
            </a:r>
            <a:endParaRPr lang="en-AU" b="1" dirty="0" smtClean="0">
              <a:latin typeface="Bell MT" pitchFamily="18" charset="0"/>
            </a:endParaRPr>
          </a:p>
          <a:p>
            <a:pPr marL="514350" indent="-514350">
              <a:buAutoNum type="alphaUcPeriod"/>
            </a:pPr>
            <a:r>
              <a:rPr lang="en-AU" b="1" dirty="0" err="1" smtClean="0">
                <a:latin typeface="Bell MT" pitchFamily="18" charset="0"/>
              </a:rPr>
              <a:t>Epidermolytic</a:t>
            </a:r>
            <a:r>
              <a:rPr lang="en-AU" b="1" dirty="0" smtClean="0">
                <a:latin typeface="Bell MT" pitchFamily="18" charset="0"/>
              </a:rPr>
              <a:t> toxin</a:t>
            </a:r>
          </a:p>
          <a:p>
            <a:pPr marL="514350" indent="-514350">
              <a:buAutoNum type="alphaUcPeriod"/>
            </a:pPr>
            <a:r>
              <a:rPr lang="en-AU" b="1" dirty="0" smtClean="0">
                <a:latin typeface="Bell MT" pitchFamily="18" charset="0"/>
              </a:rPr>
              <a:t>Haemolysin</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fontAlgn="t">
              <a:buNone/>
            </a:pPr>
            <a:r>
              <a:rPr lang="en-US" b="1" dirty="0" smtClean="0">
                <a:latin typeface="Bell MT" pitchFamily="18" charset="0"/>
              </a:rPr>
              <a:t>Q12. </a:t>
            </a:r>
            <a:r>
              <a:rPr lang="en-AU" b="1" dirty="0" smtClean="0">
                <a:latin typeface="Bell MT" pitchFamily="18" charset="0"/>
              </a:rPr>
              <a:t>The bacteria which can ferment </a:t>
            </a:r>
            <a:r>
              <a:rPr lang="en-AU" b="1" dirty="0" err="1" smtClean="0">
                <a:latin typeface="Bell MT" pitchFamily="18" charset="0"/>
              </a:rPr>
              <a:t>mannitol</a:t>
            </a:r>
            <a:r>
              <a:rPr lang="en-AU" b="1" dirty="0" smtClean="0">
                <a:latin typeface="Bell MT" pitchFamily="18" charset="0"/>
              </a:rPr>
              <a:t> </a:t>
            </a:r>
            <a:r>
              <a:rPr lang="en-AU" b="1" dirty="0" err="1" smtClean="0">
                <a:latin typeface="Bell MT" pitchFamily="18" charset="0"/>
              </a:rPr>
              <a:t>anaerobically</a:t>
            </a:r>
            <a:r>
              <a:rPr lang="en-AU" b="1" dirty="0" smtClean="0">
                <a:latin typeface="Bell MT" pitchFamily="18" charset="0"/>
              </a:rPr>
              <a:t> is:</a:t>
            </a:r>
          </a:p>
          <a:p>
            <a:pPr marL="514350" indent="-514350">
              <a:buAutoNum type="alphaUcPeriod"/>
            </a:pPr>
            <a:r>
              <a:rPr lang="en-AU" b="1" i="1" dirty="0" smtClean="0">
                <a:latin typeface="Bell MT" pitchFamily="18" charset="0"/>
              </a:rPr>
              <a:t>Staphylococcus </a:t>
            </a:r>
            <a:r>
              <a:rPr lang="en-AU" b="1" i="1" dirty="0" err="1" smtClean="0">
                <a:latin typeface="Bell MT" pitchFamily="18" charset="0"/>
              </a:rPr>
              <a:t>aureus</a:t>
            </a:r>
            <a:r>
              <a:rPr lang="en-AU" b="1" i="1" dirty="0" smtClean="0">
                <a:latin typeface="Bell MT" pitchFamily="18" charset="0"/>
              </a:rPr>
              <a:t> </a:t>
            </a:r>
          </a:p>
          <a:p>
            <a:pPr marL="514350" indent="-514350">
              <a:buAutoNum type="alphaUcPeriod"/>
            </a:pPr>
            <a:r>
              <a:rPr lang="en-AU" b="1" i="1" dirty="0" smtClean="0">
                <a:latin typeface="Bell MT" pitchFamily="18" charset="0"/>
              </a:rPr>
              <a:t>S </a:t>
            </a:r>
            <a:r>
              <a:rPr lang="en-AU" b="1" i="1" dirty="0" err="1" smtClean="0">
                <a:latin typeface="Bell MT" pitchFamily="18" charset="0"/>
              </a:rPr>
              <a:t>epidermidis</a:t>
            </a:r>
            <a:r>
              <a:rPr lang="en-AU" b="1" i="1" dirty="0" smtClean="0">
                <a:latin typeface="Bell MT" pitchFamily="18" charset="0"/>
              </a:rPr>
              <a:t> </a:t>
            </a:r>
          </a:p>
          <a:p>
            <a:pPr marL="514350" indent="-514350">
              <a:buAutoNum type="alphaUcPeriod"/>
            </a:pPr>
            <a:r>
              <a:rPr lang="en-AU" b="1" i="1" dirty="0" smtClean="0">
                <a:latin typeface="Bell MT" pitchFamily="18" charset="0"/>
              </a:rPr>
              <a:t>S </a:t>
            </a:r>
            <a:r>
              <a:rPr lang="en-AU" b="1" i="1" dirty="0" err="1" smtClean="0">
                <a:latin typeface="Bell MT" pitchFamily="18" charset="0"/>
              </a:rPr>
              <a:t>saprophyticus</a:t>
            </a:r>
            <a:r>
              <a:rPr lang="en-AU" b="1" i="1" dirty="0" smtClean="0">
                <a:latin typeface="Bell MT" pitchFamily="18" charset="0"/>
              </a:rPr>
              <a:t> </a:t>
            </a:r>
          </a:p>
          <a:p>
            <a:pPr marL="514350" indent="-514350">
              <a:buAutoNum type="alphaUcPeriod"/>
            </a:pPr>
            <a:r>
              <a:rPr lang="en-AU" b="1" dirty="0" smtClean="0">
                <a:latin typeface="Bell MT" pitchFamily="18" charset="0"/>
              </a:rPr>
              <a:t>None of these </a:t>
            </a:r>
            <a:br>
              <a:rPr lang="en-AU" b="1" dirty="0" smtClean="0">
                <a:latin typeface="Bell MT" pitchFamily="18" charset="0"/>
              </a:rPr>
            </a:b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a:buNone/>
            </a:pPr>
            <a:r>
              <a:rPr lang="en-AU" b="1" dirty="0" smtClean="0">
                <a:latin typeface="Bell MT" pitchFamily="18" charset="0"/>
              </a:rPr>
              <a:t>Q13. Protein A is found in cell wall of:</a:t>
            </a:r>
          </a:p>
          <a:p>
            <a:pPr marL="514350" indent="-514350">
              <a:buAutoNum type="alphaUcPeriod"/>
            </a:pPr>
            <a:r>
              <a:rPr lang="en-AU" b="1" dirty="0" err="1" smtClean="0">
                <a:latin typeface="Bell MT" pitchFamily="18" charset="0"/>
              </a:rPr>
              <a:t>coagulase</a:t>
            </a:r>
            <a:r>
              <a:rPr lang="en-AU" b="1" dirty="0" smtClean="0">
                <a:latin typeface="Bell MT" pitchFamily="18" charset="0"/>
              </a:rPr>
              <a:t>-negative </a:t>
            </a:r>
            <a:r>
              <a:rPr lang="en-AU" b="1" i="1" dirty="0" smtClean="0">
                <a:latin typeface="Bell MT" pitchFamily="18" charset="0"/>
              </a:rPr>
              <a:t>staphylococci</a:t>
            </a:r>
          </a:p>
          <a:p>
            <a:pPr marL="514350" indent="-514350">
              <a:buAutoNum type="alphaUcPeriod"/>
            </a:pPr>
            <a:r>
              <a:rPr lang="en-AU" b="1" i="1" dirty="0" smtClean="0">
                <a:latin typeface="Bell MT" pitchFamily="18" charset="0"/>
              </a:rPr>
              <a:t>Staphylococcus </a:t>
            </a:r>
            <a:r>
              <a:rPr lang="en-AU" b="1" i="1" dirty="0" err="1" smtClean="0">
                <a:latin typeface="Bell MT" pitchFamily="18" charset="0"/>
              </a:rPr>
              <a:t>aureus</a:t>
            </a:r>
            <a:endParaRPr lang="en-AU" b="1" i="1" dirty="0" smtClean="0">
              <a:latin typeface="Bell MT" pitchFamily="18" charset="0"/>
            </a:endParaRPr>
          </a:p>
          <a:p>
            <a:pPr marL="514350" indent="-514350">
              <a:buAutoNum type="alphaUcPeriod"/>
            </a:pPr>
            <a:r>
              <a:rPr lang="en-AU" b="1" i="1" dirty="0" err="1" smtClean="0">
                <a:latin typeface="Bell MT" pitchFamily="18" charset="0"/>
              </a:rPr>
              <a:t>Micrococci</a:t>
            </a:r>
            <a:endParaRPr lang="en-AU" b="1" i="1" dirty="0" smtClean="0">
              <a:latin typeface="Bell MT" pitchFamily="18" charset="0"/>
            </a:endParaRPr>
          </a:p>
          <a:p>
            <a:pPr marL="514350" indent="-514350">
              <a:buAutoNum type="alphaUcPeriod"/>
            </a:pPr>
            <a:r>
              <a:rPr lang="en-AU" b="1" dirty="0" smtClean="0">
                <a:latin typeface="Bell MT" pitchFamily="18" charset="0"/>
              </a:rPr>
              <a:t>None of these</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fontAlgn="t">
              <a:buNone/>
            </a:pPr>
            <a:r>
              <a:rPr lang="en-AU" b="1" dirty="0" smtClean="0">
                <a:latin typeface="Bell MT" pitchFamily="18" charset="0"/>
              </a:rPr>
              <a:t>Q14. The most common cause of cystitis (after </a:t>
            </a:r>
            <a:r>
              <a:rPr lang="en-AU" b="1" i="1" dirty="0" smtClean="0">
                <a:latin typeface="Bell MT" pitchFamily="18" charset="0"/>
              </a:rPr>
              <a:t>Escherichia coli</a:t>
            </a:r>
            <a:r>
              <a:rPr lang="en-AU" b="1" dirty="0" smtClean="0">
                <a:latin typeface="Bell MT" pitchFamily="18" charset="0"/>
              </a:rPr>
              <a:t>) in healthy sexually active women is:</a:t>
            </a:r>
          </a:p>
          <a:p>
            <a:pPr marL="514350" indent="-514350">
              <a:buAutoNum type="alphaUcPeriod"/>
            </a:pPr>
            <a:r>
              <a:rPr lang="en-AU" b="1" i="1" dirty="0" smtClean="0">
                <a:latin typeface="Bell MT" pitchFamily="18" charset="0"/>
              </a:rPr>
              <a:t>Staphylococcus </a:t>
            </a:r>
            <a:r>
              <a:rPr lang="en-AU" b="1" i="1" dirty="0" err="1" smtClean="0">
                <a:latin typeface="Bell MT" pitchFamily="18" charset="0"/>
              </a:rPr>
              <a:t>saprophyticus</a:t>
            </a:r>
            <a:r>
              <a:rPr lang="en-AU" b="1" i="1" dirty="0" smtClean="0">
                <a:latin typeface="Bell MT" pitchFamily="18" charset="0"/>
              </a:rPr>
              <a:t> </a:t>
            </a:r>
          </a:p>
          <a:p>
            <a:pPr marL="514350" indent="-514350">
              <a:buAutoNum type="alphaUcPeriod"/>
            </a:pPr>
            <a:r>
              <a:rPr lang="en-AU" b="1" i="1" dirty="0" smtClean="0">
                <a:latin typeface="Bell MT" pitchFamily="18" charset="0"/>
              </a:rPr>
              <a:t>Proteus mirabilis </a:t>
            </a:r>
          </a:p>
          <a:p>
            <a:pPr marL="514350" indent="-514350">
              <a:buAutoNum type="alphaUcPeriod"/>
            </a:pPr>
            <a:r>
              <a:rPr lang="en-AU" b="1" i="1" dirty="0" smtClean="0">
                <a:latin typeface="Bell MT" pitchFamily="18" charset="0"/>
              </a:rPr>
              <a:t>Pseudomonas </a:t>
            </a:r>
            <a:r>
              <a:rPr lang="en-AU" b="1" i="1" dirty="0" err="1" smtClean="0">
                <a:latin typeface="Bell MT" pitchFamily="18" charset="0"/>
              </a:rPr>
              <a:t>aeruginosa</a:t>
            </a:r>
            <a:r>
              <a:rPr lang="en-AU" b="1" i="1" dirty="0" smtClean="0">
                <a:latin typeface="Bell MT" pitchFamily="18" charset="0"/>
              </a:rPr>
              <a:t> </a:t>
            </a:r>
          </a:p>
          <a:p>
            <a:pPr marL="514350" indent="-514350">
              <a:buAutoNum type="alphaUcPeriod"/>
            </a:pPr>
            <a:r>
              <a:rPr lang="en-AU" b="1" i="1" dirty="0" err="1" smtClean="0">
                <a:latin typeface="Bell MT" pitchFamily="18" charset="0"/>
              </a:rPr>
              <a:t>Klebsiella</a:t>
            </a:r>
            <a:r>
              <a:rPr lang="en-AU" b="1" i="1" dirty="0" smtClean="0">
                <a:latin typeface="Bell MT" pitchFamily="18" charset="0"/>
              </a:rPr>
              <a:t> </a:t>
            </a:r>
            <a:r>
              <a:rPr lang="en-AU" b="1" i="1" dirty="0" err="1" smtClean="0">
                <a:latin typeface="Bell MT" pitchFamily="18" charset="0"/>
              </a:rPr>
              <a:t>pneumoniae</a:t>
            </a:r>
            <a:r>
              <a:rPr lang="en-AU" b="1" i="1" dirty="0" smtClean="0">
                <a:latin typeface="Bell MT" pitchFamily="18" charset="0"/>
              </a:rPr>
              <a:t> </a:t>
            </a:r>
            <a:r>
              <a:rPr lang="en-AU" b="1" dirty="0" smtClean="0">
                <a:latin typeface="Bell MT" pitchFamily="18" charset="0"/>
              </a:rPr>
              <a:t/>
            </a:r>
            <a:br>
              <a:rPr lang="en-AU" b="1" dirty="0" smtClean="0">
                <a:latin typeface="Bell MT" pitchFamily="18" charset="0"/>
              </a:rPr>
            </a:b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a:buNone/>
            </a:pPr>
            <a:r>
              <a:rPr lang="en-US" b="1" dirty="0" smtClean="0">
                <a:latin typeface="Bell MT" pitchFamily="18" charset="0"/>
              </a:rPr>
              <a:t>Q15. </a:t>
            </a:r>
            <a:r>
              <a:rPr lang="en-AU" b="1" dirty="0" smtClean="0">
                <a:latin typeface="Bell MT" pitchFamily="18" charset="0"/>
              </a:rPr>
              <a:t>Most strains of </a:t>
            </a:r>
            <a:r>
              <a:rPr lang="en-AU" b="1" i="1" dirty="0" smtClean="0">
                <a:latin typeface="Bell MT" pitchFamily="18" charset="0"/>
              </a:rPr>
              <a:t>Staphylococcus </a:t>
            </a:r>
            <a:r>
              <a:rPr lang="en-AU" b="1" i="1" dirty="0" err="1" smtClean="0">
                <a:latin typeface="Bell MT" pitchFamily="18" charset="0"/>
              </a:rPr>
              <a:t>aureus</a:t>
            </a:r>
            <a:r>
              <a:rPr lang="en-AU" b="1" dirty="0" smtClean="0">
                <a:latin typeface="Bell MT" pitchFamily="18" charset="0"/>
              </a:rPr>
              <a:t> indicate:</a:t>
            </a:r>
          </a:p>
          <a:p>
            <a:pPr marL="514350" indent="-514350">
              <a:buAutoNum type="alphaUcPeriod"/>
            </a:pPr>
            <a:r>
              <a:rPr lang="en-AU" b="1" dirty="0" smtClean="0">
                <a:latin typeface="Bell MT" pitchFamily="18" charset="0"/>
              </a:rPr>
              <a:t>phosphatase production</a:t>
            </a:r>
          </a:p>
          <a:p>
            <a:pPr marL="514350" indent="-514350">
              <a:buAutoNum type="alphaUcPeriod"/>
            </a:pPr>
            <a:r>
              <a:rPr lang="en-AU" b="1" dirty="0" smtClean="0">
                <a:latin typeface="Bell MT" pitchFamily="18" charset="0"/>
              </a:rPr>
              <a:t>a golden-yellow pigment</a:t>
            </a:r>
          </a:p>
          <a:p>
            <a:pPr marL="514350" indent="-514350">
              <a:buAutoNum type="alphaUcPeriod"/>
            </a:pPr>
            <a:r>
              <a:rPr lang="en-AU" b="1" dirty="0" smtClean="0">
                <a:latin typeface="Bell MT" pitchFamily="18" charset="0"/>
              </a:rPr>
              <a:t>β-haemolysis on sheep blood agar</a:t>
            </a:r>
          </a:p>
          <a:p>
            <a:pPr marL="514350" indent="-514350">
              <a:buAutoNum type="alphaUcPeriod"/>
            </a:pPr>
            <a:r>
              <a:rPr lang="en-AU" b="1" dirty="0" smtClean="0">
                <a:latin typeface="Bell MT" pitchFamily="18" charset="0"/>
              </a:rPr>
              <a:t>all of the above</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Mention the name of bacteria:</a:t>
            </a:r>
            <a:endParaRPr lang="en-AU" dirty="0"/>
          </a:p>
        </p:txBody>
      </p:sp>
      <p:sp>
        <p:nvSpPr>
          <p:cNvPr id="3" name="عنصر نائب للمحتوى 2"/>
          <p:cNvSpPr>
            <a:spLocks noGrp="1"/>
          </p:cNvSpPr>
          <p:nvPr>
            <p:ph idx="1"/>
          </p:nvPr>
        </p:nvSpPr>
        <p:spPr/>
        <p:txBody>
          <a:bodyPr/>
          <a:lstStyle/>
          <a:p>
            <a:pPr>
              <a:buNone/>
            </a:pPr>
            <a:r>
              <a:rPr lang="en-US" dirty="0" smtClean="0"/>
              <a:t>Q1.  grape-like cluster?</a:t>
            </a:r>
          </a:p>
          <a:p>
            <a:pPr>
              <a:buNone/>
            </a:pPr>
            <a:r>
              <a:rPr lang="en-US" dirty="0" smtClean="0"/>
              <a:t>Q2. </a:t>
            </a:r>
            <a:r>
              <a:rPr lang="en-US" dirty="0" smtClean="0"/>
              <a:t> </a:t>
            </a:r>
            <a:r>
              <a:rPr lang="en-US" dirty="0" smtClean="0"/>
              <a:t>lancet shaped </a:t>
            </a:r>
            <a:r>
              <a:rPr lang="en-US" dirty="0" err="1" smtClean="0"/>
              <a:t>diplococci</a:t>
            </a:r>
            <a:r>
              <a:rPr lang="en-US" dirty="0" smtClean="0"/>
              <a:t>?</a:t>
            </a:r>
          </a:p>
          <a:p>
            <a:pPr>
              <a:buNone/>
            </a:pPr>
            <a:r>
              <a:rPr lang="en-US" dirty="0" smtClean="0"/>
              <a:t>Q3 . Neonatal septicemia ?</a:t>
            </a:r>
          </a:p>
          <a:p>
            <a:pPr>
              <a:buNone/>
            </a:pPr>
            <a:r>
              <a:rPr lang="en-US" dirty="0" smtClean="0"/>
              <a:t>Q4. </a:t>
            </a:r>
            <a:r>
              <a:rPr lang="en-US" dirty="0" smtClean="0"/>
              <a:t>A</a:t>
            </a:r>
            <a:r>
              <a:rPr lang="en-US" dirty="0" smtClean="0"/>
              <a:t>dulthood meningitis ?</a:t>
            </a:r>
          </a:p>
          <a:p>
            <a:pPr>
              <a:buNone/>
            </a:pPr>
            <a:r>
              <a:rPr lang="en-US" dirty="0" smtClean="0"/>
              <a:t>Q5. Alpha </a:t>
            </a:r>
            <a:r>
              <a:rPr lang="en-US" dirty="0" err="1" smtClean="0"/>
              <a:t>hemolysis</a:t>
            </a:r>
            <a:r>
              <a:rPr lang="en-US" dirty="0" smtClean="0"/>
              <a:t>, colon cancer?</a:t>
            </a:r>
          </a:p>
          <a:p>
            <a:pPr>
              <a:buNone/>
            </a:pPr>
            <a:r>
              <a:rPr lang="en-US" dirty="0" smtClean="0"/>
              <a:t>Q6. sexually active young women?</a:t>
            </a:r>
          </a:p>
          <a:p>
            <a:pPr>
              <a:buNone/>
            </a:pP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Mention the name of bacteria:</a:t>
            </a:r>
            <a:endParaRPr lang="en-AU" dirty="0"/>
          </a:p>
        </p:txBody>
      </p:sp>
      <p:sp>
        <p:nvSpPr>
          <p:cNvPr id="3" name="عنصر نائب للمحتوى 2"/>
          <p:cNvSpPr>
            <a:spLocks noGrp="1"/>
          </p:cNvSpPr>
          <p:nvPr>
            <p:ph idx="1"/>
          </p:nvPr>
        </p:nvSpPr>
        <p:spPr/>
        <p:txBody>
          <a:bodyPr/>
          <a:lstStyle/>
          <a:p>
            <a:pPr>
              <a:buNone/>
            </a:pPr>
            <a:r>
              <a:rPr lang="en-US" dirty="0" smtClean="0"/>
              <a:t>Q7. Honey crusted lesion ?</a:t>
            </a:r>
          </a:p>
          <a:p>
            <a:pPr>
              <a:buNone/>
            </a:pPr>
            <a:r>
              <a:rPr lang="en-US" dirty="0" smtClean="0"/>
              <a:t>Q8. Dental cares?</a:t>
            </a:r>
          </a:p>
          <a:p>
            <a:pPr>
              <a:buNone/>
            </a:pPr>
            <a:r>
              <a:rPr lang="en-US" dirty="0" smtClean="0"/>
              <a:t>Q9. Bile soluble?</a:t>
            </a:r>
          </a:p>
          <a:p>
            <a:pPr>
              <a:buNone/>
            </a:pPr>
            <a:r>
              <a:rPr lang="en-US" dirty="0" smtClean="0"/>
              <a:t>Q10. Bile insoluble, colon cancer?</a:t>
            </a:r>
          </a:p>
          <a:p>
            <a:pPr>
              <a:buNone/>
            </a:pPr>
            <a:r>
              <a:rPr lang="en-US" dirty="0" smtClean="0"/>
              <a:t>Q11. PYR positive?</a:t>
            </a:r>
          </a:p>
          <a:p>
            <a:pPr>
              <a:buNone/>
            </a:pPr>
            <a:r>
              <a:rPr lang="en-US" dirty="0" smtClean="0"/>
              <a:t>12. PYR negative </a:t>
            </a:r>
          </a:p>
          <a:p>
            <a:pPr>
              <a:buNone/>
            </a:pP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r>
              <a:rPr lang="en-US" dirty="0" smtClean="0"/>
              <a:t>13. catalase  negative , CAMP positive?</a:t>
            </a:r>
          </a:p>
          <a:p>
            <a:pPr>
              <a:buNone/>
            </a:pPr>
            <a:r>
              <a:rPr lang="en-US" dirty="0" smtClean="0"/>
              <a:t>14. Alpha </a:t>
            </a:r>
            <a:r>
              <a:rPr lang="en-US" dirty="0" err="1" smtClean="0"/>
              <a:t>hemolysis</a:t>
            </a:r>
            <a:r>
              <a:rPr lang="en-US" dirty="0" smtClean="0"/>
              <a:t>, </a:t>
            </a:r>
            <a:r>
              <a:rPr lang="en-US" dirty="0" err="1" smtClean="0"/>
              <a:t>optochin</a:t>
            </a:r>
            <a:r>
              <a:rPr lang="en-US" dirty="0" smtClean="0"/>
              <a:t> resistant?</a:t>
            </a:r>
          </a:p>
          <a:p>
            <a:pPr>
              <a:buNone/>
            </a:pPr>
            <a:r>
              <a:rPr lang="en-US" dirty="0" smtClean="0"/>
              <a:t>15. Alpha </a:t>
            </a:r>
            <a:r>
              <a:rPr lang="en-US" dirty="0" err="1" smtClean="0"/>
              <a:t>hemolysis</a:t>
            </a:r>
            <a:r>
              <a:rPr lang="en-US" dirty="0" smtClean="0"/>
              <a:t> </a:t>
            </a:r>
            <a:r>
              <a:rPr lang="en-US" dirty="0" err="1" smtClean="0"/>
              <a:t>optochin</a:t>
            </a:r>
            <a:r>
              <a:rPr lang="en-US" dirty="0" smtClean="0"/>
              <a:t> sensitive?</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Bell MT" pitchFamily="18" charset="0"/>
              </a:rPr>
              <a:t>MCQS Section</a:t>
            </a:r>
            <a:endParaRPr lang="en-AU" b="1" dirty="0">
              <a:latin typeface="Bell MT" pitchFamily="18" charset="0"/>
            </a:endParaRPr>
          </a:p>
        </p:txBody>
      </p:sp>
      <p:sp>
        <p:nvSpPr>
          <p:cNvPr id="3" name="عنصر نائب للمحتوى 2"/>
          <p:cNvSpPr>
            <a:spLocks noGrp="1"/>
          </p:cNvSpPr>
          <p:nvPr>
            <p:ph idx="1"/>
          </p:nvPr>
        </p:nvSpPr>
        <p:spPr/>
        <p:txBody>
          <a:bodyPr>
            <a:normAutofit fontScale="77500" lnSpcReduction="20000"/>
          </a:bodyPr>
          <a:lstStyle/>
          <a:p>
            <a:pPr>
              <a:buNone/>
            </a:pPr>
            <a:r>
              <a:rPr lang="en-AU" sz="2400" b="1" dirty="0" smtClean="0"/>
              <a:t>Q1 . </a:t>
            </a:r>
            <a:r>
              <a:rPr lang="en-AU" sz="3000" b="1" dirty="0" smtClean="0">
                <a:latin typeface="Bell MT" pitchFamily="18" charset="0"/>
              </a:rPr>
              <a:t>Pathogenic </a:t>
            </a:r>
            <a:r>
              <a:rPr lang="en-AU" sz="3000" b="1" dirty="0">
                <a:latin typeface="Bell MT" pitchFamily="18" charset="0"/>
              </a:rPr>
              <a:t>staphylococci are ubiquitous: These organisms are normally found in the </a:t>
            </a:r>
            <a:r>
              <a:rPr lang="en-AU" sz="3000" b="1" dirty="0" err="1">
                <a:latin typeface="Bell MT" pitchFamily="18" charset="0"/>
              </a:rPr>
              <a:t>nares</a:t>
            </a:r>
            <a:r>
              <a:rPr lang="en-AU" sz="3000" b="1" dirty="0">
                <a:latin typeface="Bell MT" pitchFamily="18" charset="0"/>
              </a:rPr>
              <a:t> and on the skin of healthy people and on inanimate objects in homes and health care settings. Which of the following is the most common means by which these pathogens are transmitted</a:t>
            </a:r>
            <a:r>
              <a:rPr lang="en-AU" sz="3000" b="1" dirty="0" smtClean="0">
                <a:latin typeface="Bell MT" pitchFamily="18" charset="0"/>
              </a:rPr>
              <a:t>?</a:t>
            </a:r>
          </a:p>
          <a:p>
            <a:pPr>
              <a:buNone/>
            </a:pPr>
            <a:r>
              <a:rPr lang="en-AU" sz="3000" b="1" dirty="0" smtClean="0">
                <a:latin typeface="Bell MT" pitchFamily="18" charset="0"/>
              </a:rPr>
              <a:t>A. Unprotected </a:t>
            </a:r>
            <a:r>
              <a:rPr lang="en-AU" sz="3000" b="1" dirty="0">
                <a:latin typeface="Bell MT" pitchFamily="18" charset="0"/>
              </a:rPr>
              <a:t>sneezing</a:t>
            </a:r>
          </a:p>
          <a:p>
            <a:pPr>
              <a:buNone/>
            </a:pPr>
            <a:r>
              <a:rPr lang="en-AU" sz="3000" b="1" dirty="0">
                <a:latin typeface="Bell MT" pitchFamily="18" charset="0"/>
              </a:rPr>
              <a:t> </a:t>
            </a:r>
            <a:r>
              <a:rPr lang="en-AU" sz="3000" b="1" dirty="0" smtClean="0">
                <a:latin typeface="Bell MT" pitchFamily="18" charset="0"/>
              </a:rPr>
              <a:t>B. Consumption </a:t>
            </a:r>
            <a:r>
              <a:rPr lang="en-AU" sz="3000" b="1" dirty="0">
                <a:latin typeface="Bell MT" pitchFamily="18" charset="0"/>
              </a:rPr>
              <a:t>of infected food</a:t>
            </a:r>
          </a:p>
          <a:p>
            <a:pPr>
              <a:buNone/>
            </a:pPr>
            <a:r>
              <a:rPr lang="en-AU" sz="3000" b="1" dirty="0">
                <a:latin typeface="Bell MT" pitchFamily="18" charset="0"/>
              </a:rPr>
              <a:t> </a:t>
            </a:r>
            <a:r>
              <a:rPr lang="en-AU" sz="3000" b="1" dirty="0" smtClean="0">
                <a:latin typeface="Bell MT" pitchFamily="18" charset="0"/>
              </a:rPr>
              <a:t>C. Contact </a:t>
            </a:r>
            <a:r>
              <a:rPr lang="en-AU" sz="3000" b="1" dirty="0">
                <a:latin typeface="Bell MT" pitchFamily="18" charset="0"/>
              </a:rPr>
              <a:t>with the hands of health care personnel</a:t>
            </a:r>
          </a:p>
          <a:p>
            <a:pPr>
              <a:buNone/>
            </a:pPr>
            <a:r>
              <a:rPr lang="en-AU" sz="3000" b="1" dirty="0">
                <a:latin typeface="Bell MT" pitchFamily="18" charset="0"/>
              </a:rPr>
              <a:t> </a:t>
            </a:r>
            <a:r>
              <a:rPr lang="en-AU" sz="3000" b="1" dirty="0" smtClean="0">
                <a:latin typeface="Bell MT" pitchFamily="18" charset="0"/>
              </a:rPr>
              <a:t>D. Toothbrushes </a:t>
            </a:r>
            <a:r>
              <a:rPr lang="en-AU" sz="3000" b="1" dirty="0">
                <a:latin typeface="Bell MT" pitchFamily="18" charset="0"/>
              </a:rPr>
              <a:t>shared by family members</a:t>
            </a:r>
          </a:p>
          <a:p>
            <a:pPr>
              <a:buNone/>
            </a:pPr>
            <a:endParaRPr lang="en-AU" sz="2400" b="1" dirty="0" smtClean="0"/>
          </a:p>
          <a:p>
            <a:endParaRPr lang="en-AU" sz="2400" b="1" dirty="0"/>
          </a:p>
          <a:p>
            <a:pPr>
              <a:buNone/>
            </a:pPr>
            <a:r>
              <a:rPr lang="en-AU" dirty="0"/>
              <a:t/>
            </a:r>
            <a:br>
              <a:rPr lang="en-AU" dirty="0"/>
            </a:b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long assay </a:t>
            </a:r>
            <a:endParaRPr lang="en-AU" dirty="0"/>
          </a:p>
        </p:txBody>
      </p:sp>
      <p:sp>
        <p:nvSpPr>
          <p:cNvPr id="3" name="عنصر نائب للمحتوى 2"/>
          <p:cNvSpPr>
            <a:spLocks noGrp="1"/>
          </p:cNvSpPr>
          <p:nvPr>
            <p:ph idx="1"/>
          </p:nvPr>
        </p:nvSpPr>
        <p:spPr/>
        <p:txBody>
          <a:bodyPr/>
          <a:lstStyle/>
          <a:p>
            <a:r>
              <a:rPr lang="en-US" dirty="0" smtClean="0"/>
              <a:t>Q16 . Differentiate between gram +ve </a:t>
            </a:r>
            <a:r>
              <a:rPr lang="en-US" dirty="0" err="1" smtClean="0"/>
              <a:t>cocci</a:t>
            </a:r>
            <a:r>
              <a:rPr lang="en-US" dirty="0" smtClean="0"/>
              <a:t>?</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normAutofit fontScale="62500" lnSpcReduction="20000"/>
          </a:bodyPr>
          <a:lstStyle/>
          <a:p>
            <a:pPr>
              <a:buNone/>
            </a:pPr>
            <a:r>
              <a:rPr lang="en-AU" sz="4000" b="1" dirty="0" smtClean="0">
                <a:latin typeface="Bell MT" pitchFamily="18" charset="0"/>
              </a:rPr>
              <a:t>Q2.Some </a:t>
            </a:r>
            <a:r>
              <a:rPr lang="en-AU" sz="4000" b="1" dirty="0">
                <a:latin typeface="Bell MT" pitchFamily="18" charset="0"/>
              </a:rPr>
              <a:t>staphylococcal strains produce </a:t>
            </a:r>
            <a:r>
              <a:rPr lang="en-AU" sz="4000" b="1" dirty="0" err="1">
                <a:latin typeface="Bell MT" pitchFamily="18" charset="0"/>
              </a:rPr>
              <a:t>enterotoxins</a:t>
            </a:r>
            <a:r>
              <a:rPr lang="en-AU" sz="4000" b="1" dirty="0">
                <a:latin typeface="Bell MT" pitchFamily="18" charset="0"/>
              </a:rPr>
              <a:t> causing serious toxin-mediated staphylococcal diseases. In infants and children &lt; 5 yr, these toxins can cause an </a:t>
            </a:r>
            <a:r>
              <a:rPr lang="en-AU" sz="4000" b="1" dirty="0" err="1">
                <a:latin typeface="Bell MT" pitchFamily="18" charset="0"/>
              </a:rPr>
              <a:t>exfoliative</a:t>
            </a:r>
            <a:r>
              <a:rPr lang="en-AU" sz="4000" b="1" dirty="0">
                <a:latin typeface="Bell MT" pitchFamily="18" charset="0"/>
              </a:rPr>
              <a:t> dermatitis of childhood characterized by large </a:t>
            </a:r>
            <a:r>
              <a:rPr lang="en-AU" sz="4000" b="1" dirty="0" err="1">
                <a:latin typeface="Bell MT" pitchFamily="18" charset="0"/>
              </a:rPr>
              <a:t>bullae</a:t>
            </a:r>
            <a:r>
              <a:rPr lang="en-AU" sz="4000" b="1" dirty="0">
                <a:latin typeface="Bell MT" pitchFamily="18" charset="0"/>
              </a:rPr>
              <a:t> and peeling of the upper layer of skin; eventually, exfoliation occurs. Which of the following diagnoses is described by this condition? </a:t>
            </a:r>
          </a:p>
          <a:p>
            <a:pPr>
              <a:buNone/>
            </a:pPr>
            <a:r>
              <a:rPr lang="en-AU" sz="4000" b="1" dirty="0" smtClean="0">
                <a:latin typeface="Bell MT" pitchFamily="18" charset="0"/>
              </a:rPr>
              <a:t>A. Toxic </a:t>
            </a:r>
            <a:r>
              <a:rPr lang="en-AU" sz="4000" b="1" dirty="0">
                <a:latin typeface="Bell MT" pitchFamily="18" charset="0"/>
              </a:rPr>
              <a:t>shock syndrome</a:t>
            </a:r>
          </a:p>
          <a:p>
            <a:pPr>
              <a:buNone/>
            </a:pPr>
            <a:r>
              <a:rPr lang="en-AU" sz="4000" b="1" dirty="0">
                <a:latin typeface="Bell MT" pitchFamily="18" charset="0"/>
              </a:rPr>
              <a:t> </a:t>
            </a:r>
            <a:r>
              <a:rPr lang="en-AU" sz="4000" b="1" dirty="0" smtClean="0">
                <a:latin typeface="Bell MT" pitchFamily="18" charset="0"/>
              </a:rPr>
              <a:t>B. Staphylococcal </a:t>
            </a:r>
            <a:r>
              <a:rPr lang="en-AU" sz="4000" b="1" dirty="0">
                <a:latin typeface="Bell MT" pitchFamily="18" charset="0"/>
              </a:rPr>
              <a:t>scalded skin syndrome</a:t>
            </a:r>
          </a:p>
          <a:p>
            <a:pPr>
              <a:buNone/>
            </a:pPr>
            <a:r>
              <a:rPr lang="en-AU" sz="4000" b="1" dirty="0">
                <a:latin typeface="Bell MT" pitchFamily="18" charset="0"/>
              </a:rPr>
              <a:t> </a:t>
            </a:r>
            <a:r>
              <a:rPr lang="en-AU" sz="4000" b="1" dirty="0" smtClean="0">
                <a:latin typeface="Bell MT" pitchFamily="18" charset="0"/>
              </a:rPr>
              <a:t>C. </a:t>
            </a:r>
            <a:r>
              <a:rPr lang="en-AU" sz="4000" b="1" dirty="0" err="1" smtClean="0">
                <a:latin typeface="Bell MT" pitchFamily="18" charset="0"/>
              </a:rPr>
              <a:t>Erythema</a:t>
            </a:r>
            <a:r>
              <a:rPr lang="en-AU" sz="4000" b="1" dirty="0" smtClean="0">
                <a:latin typeface="Bell MT" pitchFamily="18" charset="0"/>
              </a:rPr>
              <a:t> </a:t>
            </a:r>
            <a:r>
              <a:rPr lang="en-AU" sz="4000" b="1" dirty="0" err="1">
                <a:latin typeface="Bell MT" pitchFamily="18" charset="0"/>
              </a:rPr>
              <a:t>toxicum</a:t>
            </a:r>
            <a:r>
              <a:rPr lang="en-AU" sz="4000" b="1" dirty="0">
                <a:latin typeface="Bell MT" pitchFamily="18" charset="0"/>
              </a:rPr>
              <a:t> </a:t>
            </a:r>
            <a:r>
              <a:rPr lang="en-AU" sz="4000" b="1" dirty="0" err="1">
                <a:latin typeface="Bell MT" pitchFamily="18" charset="0"/>
              </a:rPr>
              <a:t>neonatorum</a:t>
            </a:r>
            <a:endParaRPr lang="en-AU" sz="4000" b="1" dirty="0">
              <a:latin typeface="Bell MT" pitchFamily="18" charset="0"/>
            </a:endParaRPr>
          </a:p>
          <a:p>
            <a:pPr>
              <a:buNone/>
            </a:pPr>
            <a:r>
              <a:rPr lang="en-AU" sz="4000" b="1" dirty="0">
                <a:latin typeface="Bell MT" pitchFamily="18" charset="0"/>
              </a:rPr>
              <a:t> </a:t>
            </a:r>
            <a:r>
              <a:rPr lang="en-AU" sz="4000" b="1" dirty="0" smtClean="0">
                <a:latin typeface="Bell MT" pitchFamily="18" charset="0"/>
              </a:rPr>
              <a:t>D. Staphylococcal </a:t>
            </a:r>
            <a:r>
              <a:rPr lang="en-AU" sz="4000" b="1" dirty="0">
                <a:latin typeface="Bell MT" pitchFamily="18" charset="0"/>
              </a:rPr>
              <a:t>nodular abscesses</a:t>
            </a:r>
          </a:p>
          <a:p>
            <a:pPr>
              <a:buNone/>
            </a:pPr>
            <a:r>
              <a:rPr lang="en-AU" dirty="0"/>
              <a:t/>
            </a:r>
            <a:br>
              <a:rPr lang="en-AU" dirty="0"/>
            </a:b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normAutofit fontScale="92500" lnSpcReduction="10000"/>
          </a:bodyPr>
          <a:lstStyle/>
          <a:p>
            <a:pPr>
              <a:buNone/>
            </a:pPr>
            <a:r>
              <a:rPr lang="en-AU" sz="2400" b="1" dirty="0" smtClean="0"/>
              <a:t>Q3. </a:t>
            </a:r>
            <a:r>
              <a:rPr lang="en-AU" b="1" dirty="0" smtClean="0"/>
              <a:t>Which </a:t>
            </a:r>
            <a:r>
              <a:rPr lang="en-AU" b="1" dirty="0"/>
              <a:t>of the following is the most appropriate diagnostic study to obtain in order to confirm the </a:t>
            </a:r>
            <a:r>
              <a:rPr lang="en-AU" b="1" dirty="0" err="1"/>
              <a:t>etiology</a:t>
            </a:r>
            <a:r>
              <a:rPr lang="en-AU" b="1" dirty="0"/>
              <a:t> of suspected staphylococcal lesions?</a:t>
            </a:r>
          </a:p>
          <a:p>
            <a:pPr>
              <a:buNone/>
            </a:pPr>
            <a:r>
              <a:rPr lang="en-AU" b="1" dirty="0" smtClean="0">
                <a:latin typeface="Bell MT" pitchFamily="18" charset="0"/>
              </a:rPr>
              <a:t>A. Susceptibility </a:t>
            </a:r>
            <a:r>
              <a:rPr lang="en-AU" b="1" dirty="0">
                <a:latin typeface="Bell MT" pitchFamily="18" charset="0"/>
              </a:rPr>
              <a:t>test</a:t>
            </a:r>
          </a:p>
          <a:p>
            <a:pPr>
              <a:buNone/>
            </a:pPr>
            <a:r>
              <a:rPr lang="en-AU" b="1" dirty="0">
                <a:latin typeface="Bell MT" pitchFamily="18" charset="0"/>
              </a:rPr>
              <a:t> </a:t>
            </a:r>
            <a:r>
              <a:rPr lang="en-AU" b="1" dirty="0" err="1" smtClean="0">
                <a:latin typeface="Bell MT" pitchFamily="18" charset="0"/>
              </a:rPr>
              <a:t>B.Gram</a:t>
            </a:r>
            <a:r>
              <a:rPr lang="en-AU" b="1" dirty="0" smtClean="0">
                <a:latin typeface="Bell MT" pitchFamily="18" charset="0"/>
              </a:rPr>
              <a:t> </a:t>
            </a:r>
            <a:r>
              <a:rPr lang="en-AU" b="1" dirty="0">
                <a:latin typeface="Bell MT" pitchFamily="18" charset="0"/>
              </a:rPr>
              <a:t>stain and culture</a:t>
            </a:r>
          </a:p>
          <a:p>
            <a:pPr>
              <a:buNone/>
            </a:pPr>
            <a:r>
              <a:rPr lang="en-AU" b="1" dirty="0">
                <a:latin typeface="Bell MT" pitchFamily="18" charset="0"/>
              </a:rPr>
              <a:t> </a:t>
            </a:r>
            <a:r>
              <a:rPr lang="en-AU" b="1" dirty="0" smtClean="0">
                <a:latin typeface="Bell MT" pitchFamily="18" charset="0"/>
              </a:rPr>
              <a:t>C. Quick </a:t>
            </a:r>
            <a:r>
              <a:rPr lang="en-AU" b="1" dirty="0">
                <a:latin typeface="Bell MT" pitchFamily="18" charset="0"/>
              </a:rPr>
              <a:t>strep test</a:t>
            </a:r>
          </a:p>
          <a:p>
            <a:pPr>
              <a:buNone/>
            </a:pPr>
            <a:r>
              <a:rPr lang="en-AU" b="1" dirty="0">
                <a:latin typeface="Bell MT" pitchFamily="18" charset="0"/>
              </a:rPr>
              <a:t> </a:t>
            </a:r>
            <a:r>
              <a:rPr lang="en-AU" b="1" dirty="0" smtClean="0">
                <a:latin typeface="Bell MT" pitchFamily="18" charset="0"/>
              </a:rPr>
              <a:t>D. Blood </a:t>
            </a:r>
            <a:r>
              <a:rPr lang="en-AU" b="1" dirty="0">
                <a:latin typeface="Bell MT" pitchFamily="18" charset="0"/>
              </a:rPr>
              <a:t>culture</a:t>
            </a:r>
          </a:p>
          <a:p>
            <a:pPr>
              <a:buNone/>
            </a:pPr>
            <a:r>
              <a:rPr lang="en-AU" sz="2400" dirty="0"/>
              <a:t/>
            </a:r>
            <a:br>
              <a:rPr lang="en-AU" sz="2400" dirty="0"/>
            </a:br>
            <a:endParaRPr lang="en-A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a:buNone/>
            </a:pPr>
            <a:r>
              <a:rPr lang="en-AU" b="1" dirty="0" smtClean="0">
                <a:latin typeface="Bell MT" pitchFamily="18" charset="0"/>
              </a:rPr>
              <a:t>Q4</a:t>
            </a:r>
            <a:r>
              <a:rPr lang="en-AU" dirty="0" smtClean="0"/>
              <a:t>. </a:t>
            </a:r>
            <a:r>
              <a:rPr lang="en-AU" b="1" dirty="0" smtClean="0">
                <a:latin typeface="Bell MT" pitchFamily="18" charset="0"/>
              </a:rPr>
              <a:t>The bacteria which is </a:t>
            </a:r>
            <a:r>
              <a:rPr lang="en-AU" b="1" dirty="0" err="1" smtClean="0">
                <a:latin typeface="Bell MT" pitchFamily="18" charset="0"/>
              </a:rPr>
              <a:t>novobiocin</a:t>
            </a:r>
            <a:r>
              <a:rPr lang="en-AU" b="1" dirty="0" smtClean="0">
                <a:latin typeface="Bell MT" pitchFamily="18" charset="0"/>
              </a:rPr>
              <a:t> resistant is:</a:t>
            </a:r>
          </a:p>
          <a:p>
            <a:pPr marL="514350" indent="-514350">
              <a:buAutoNum type="alphaUcPeriod"/>
            </a:pPr>
            <a:r>
              <a:rPr lang="en-AU" b="1" i="1" dirty="0" smtClean="0">
                <a:latin typeface="Bell MT" pitchFamily="18" charset="0"/>
              </a:rPr>
              <a:t>Staphylococcus </a:t>
            </a:r>
            <a:r>
              <a:rPr lang="en-AU" b="1" i="1" dirty="0" err="1" smtClean="0">
                <a:latin typeface="Bell MT" pitchFamily="18" charset="0"/>
              </a:rPr>
              <a:t>aureus</a:t>
            </a:r>
            <a:endParaRPr lang="en-AU" b="1" i="1" dirty="0" smtClean="0">
              <a:latin typeface="Bell MT" pitchFamily="18" charset="0"/>
            </a:endParaRPr>
          </a:p>
          <a:p>
            <a:pPr marL="514350" indent="-514350">
              <a:buAutoNum type="alphaUcPeriod"/>
            </a:pPr>
            <a:r>
              <a:rPr lang="en-AU" b="1" i="1" dirty="0" smtClean="0">
                <a:latin typeface="Bell MT" pitchFamily="18" charset="0"/>
              </a:rPr>
              <a:t>S </a:t>
            </a:r>
            <a:r>
              <a:rPr lang="en-AU" b="1" i="1" dirty="0" err="1" smtClean="0">
                <a:latin typeface="Bell MT" pitchFamily="18" charset="0"/>
              </a:rPr>
              <a:t>epidermidis</a:t>
            </a:r>
            <a:endParaRPr lang="en-AU" b="1" i="1" dirty="0" smtClean="0">
              <a:latin typeface="Bell MT" pitchFamily="18" charset="0"/>
            </a:endParaRPr>
          </a:p>
          <a:p>
            <a:pPr marL="514350" indent="-514350">
              <a:buAutoNum type="alphaUcPeriod"/>
            </a:pPr>
            <a:r>
              <a:rPr lang="en-AU" b="1" i="1" dirty="0" smtClean="0">
                <a:latin typeface="Bell MT" pitchFamily="18" charset="0"/>
              </a:rPr>
              <a:t>S </a:t>
            </a:r>
            <a:r>
              <a:rPr lang="en-AU" b="1" i="1" dirty="0" err="1" smtClean="0">
                <a:latin typeface="Bell MT" pitchFamily="18" charset="0"/>
              </a:rPr>
              <a:t>saprophyticus</a:t>
            </a:r>
            <a:endParaRPr lang="en-AU" b="1" i="1" dirty="0" smtClean="0">
              <a:latin typeface="Bell MT" pitchFamily="18" charset="0"/>
            </a:endParaRPr>
          </a:p>
          <a:p>
            <a:pPr marL="514350" indent="-514350">
              <a:buAutoNum type="alphaUcPeriod"/>
            </a:pPr>
            <a:r>
              <a:rPr lang="en-AU" b="1" dirty="0" smtClean="0">
                <a:latin typeface="Bell MT" pitchFamily="18" charset="0"/>
              </a:rPr>
              <a:t>None of these</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fontAlgn="t">
              <a:buNone/>
            </a:pPr>
            <a:r>
              <a:rPr lang="en-AU" dirty="0" smtClean="0">
                <a:latin typeface="Bell MT" pitchFamily="18" charset="0"/>
              </a:rPr>
              <a:t>Q5. </a:t>
            </a:r>
            <a:r>
              <a:rPr lang="en-AU" b="1" dirty="0" smtClean="0">
                <a:latin typeface="Bell MT" pitchFamily="18" charset="0"/>
              </a:rPr>
              <a:t>The bacteria which are inhibited on crystal violet (1:500,000) blood agar, is/are:</a:t>
            </a:r>
          </a:p>
          <a:p>
            <a:pPr marL="514350" indent="-514350">
              <a:buAutoNum type="alphaUcPeriod"/>
            </a:pPr>
            <a:r>
              <a:rPr lang="en-AU" b="1" i="1" dirty="0" smtClean="0">
                <a:latin typeface="Bell MT" pitchFamily="18" charset="0"/>
              </a:rPr>
              <a:t>Streptococci</a:t>
            </a:r>
          </a:p>
          <a:p>
            <a:pPr marL="514350" indent="-514350">
              <a:buAutoNum type="alphaUcPeriod"/>
            </a:pPr>
            <a:r>
              <a:rPr lang="en-AU" b="1" i="1" dirty="0" smtClean="0">
                <a:latin typeface="Bell MT" pitchFamily="18" charset="0"/>
              </a:rPr>
              <a:t>Staphylococci</a:t>
            </a:r>
          </a:p>
          <a:p>
            <a:pPr marL="514350" indent="-514350">
              <a:buAutoNum type="alphaUcPeriod"/>
            </a:pPr>
            <a:r>
              <a:rPr lang="en-AU" b="1" dirty="0" smtClean="0">
                <a:latin typeface="Bell MT" pitchFamily="18" charset="0"/>
              </a:rPr>
              <a:t>Both (a) and (b)</a:t>
            </a:r>
          </a:p>
          <a:p>
            <a:pPr marL="514350" indent="-514350">
              <a:buAutoNum type="alphaUcPeriod"/>
            </a:pPr>
            <a:r>
              <a:rPr lang="en-AU" b="1" dirty="0" smtClean="0">
                <a:latin typeface="Bell MT" pitchFamily="18" charset="0"/>
              </a:rPr>
              <a:t>None of these</a:t>
            </a:r>
            <a:br>
              <a:rPr lang="en-AU" b="1" dirty="0" smtClean="0">
                <a:latin typeface="Bell MT" pitchFamily="18" charset="0"/>
              </a:rPr>
            </a:b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fontAlgn="t">
              <a:buNone/>
            </a:pPr>
            <a:r>
              <a:rPr lang="en-AU" b="1" i="1" dirty="0" smtClean="0">
                <a:latin typeface="Bell MT" pitchFamily="18" charset="0"/>
              </a:rPr>
              <a:t>Q6. Staphylococcal</a:t>
            </a:r>
            <a:r>
              <a:rPr lang="en-AU" b="1" dirty="0" smtClean="0">
                <a:latin typeface="Bell MT" pitchFamily="18" charset="0"/>
              </a:rPr>
              <a:t>  haemolysins does not possess </a:t>
            </a:r>
            <a:r>
              <a:rPr lang="en-AU" b="1" dirty="0" err="1" smtClean="0">
                <a:latin typeface="Bell MT" pitchFamily="18" charset="0"/>
              </a:rPr>
              <a:t>leucocidal</a:t>
            </a:r>
            <a:r>
              <a:rPr lang="en-AU" b="1" dirty="0" smtClean="0">
                <a:latin typeface="Bell MT" pitchFamily="18" charset="0"/>
              </a:rPr>
              <a:t> activity?</a:t>
            </a:r>
          </a:p>
          <a:p>
            <a:pPr marL="514350" indent="-514350">
              <a:buAutoNum type="alphaUcPeriod"/>
            </a:pPr>
            <a:r>
              <a:rPr lang="el-GR" b="1" dirty="0" smtClean="0"/>
              <a:t>α </a:t>
            </a:r>
            <a:r>
              <a:rPr lang="en-AU" b="1" dirty="0" smtClean="0">
                <a:latin typeface="Bell MT" pitchFamily="18" charset="0"/>
              </a:rPr>
              <a:t>haemolysin </a:t>
            </a:r>
          </a:p>
          <a:p>
            <a:pPr marL="514350" indent="-514350">
              <a:buAutoNum type="alphaUcPeriod"/>
            </a:pPr>
            <a:r>
              <a:rPr lang="el-GR" b="1" dirty="0" smtClean="0"/>
              <a:t>γ </a:t>
            </a:r>
            <a:r>
              <a:rPr lang="en-AU" b="1" dirty="0" smtClean="0">
                <a:latin typeface="Bell MT" pitchFamily="18" charset="0"/>
              </a:rPr>
              <a:t>haemolysin </a:t>
            </a:r>
          </a:p>
          <a:p>
            <a:pPr marL="514350" indent="-514350">
              <a:buAutoNum type="alphaUcPeriod"/>
            </a:pPr>
            <a:r>
              <a:rPr lang="el-GR" b="1" dirty="0" smtClean="0"/>
              <a:t>β </a:t>
            </a:r>
            <a:r>
              <a:rPr lang="en-AU" b="1" dirty="0" smtClean="0">
                <a:latin typeface="Bell MT" pitchFamily="18" charset="0"/>
              </a:rPr>
              <a:t>haemolysin </a:t>
            </a:r>
          </a:p>
          <a:p>
            <a:pPr marL="514350" indent="-514350">
              <a:buAutoNum type="alphaUcPeriod"/>
            </a:pPr>
            <a:r>
              <a:rPr lang="el-GR" b="1" dirty="0" smtClean="0"/>
              <a:t>δ </a:t>
            </a:r>
            <a:r>
              <a:rPr lang="en-AU" b="1" dirty="0" smtClean="0">
                <a:latin typeface="Bell MT" pitchFamily="18" charset="0"/>
              </a:rPr>
              <a:t>haemolysin </a:t>
            </a:r>
            <a:br>
              <a:rPr lang="en-AU" b="1" dirty="0" smtClean="0">
                <a:latin typeface="Bell MT" pitchFamily="18" charset="0"/>
              </a:rPr>
            </a:b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r>
              <a:rPr lang="en-US" b="1" dirty="0" smtClean="0">
                <a:latin typeface="Bell MT" pitchFamily="18" charset="0"/>
              </a:rPr>
              <a:t>Q7. </a:t>
            </a:r>
            <a:r>
              <a:rPr lang="en-AU" b="1" dirty="0" smtClean="0">
                <a:latin typeface="Bell MT" pitchFamily="18" charset="0"/>
              </a:rPr>
              <a:t>Identify the bacteria which is oxidase-negative and </a:t>
            </a:r>
            <a:r>
              <a:rPr lang="en-AU" b="1" dirty="0" err="1" smtClean="0">
                <a:latin typeface="Bell MT" pitchFamily="18" charset="0"/>
              </a:rPr>
              <a:t>catalase</a:t>
            </a:r>
            <a:r>
              <a:rPr lang="en-AU" b="1" dirty="0" smtClean="0">
                <a:latin typeface="Bell MT" pitchFamily="18" charset="0"/>
              </a:rPr>
              <a:t>-positive?</a:t>
            </a:r>
          </a:p>
          <a:p>
            <a:pPr marL="514350" indent="-514350">
              <a:buAutoNum type="alphaUcPeriod"/>
            </a:pPr>
            <a:r>
              <a:rPr lang="en-AU" b="1" i="1" dirty="0" smtClean="0">
                <a:latin typeface="Bell MT" pitchFamily="18" charset="0"/>
              </a:rPr>
              <a:t>Staphylococcus</a:t>
            </a:r>
          </a:p>
          <a:p>
            <a:pPr marL="514350" indent="-514350">
              <a:buAutoNum type="alphaUcPeriod"/>
            </a:pPr>
            <a:r>
              <a:rPr lang="en-AU" b="1" i="1" dirty="0" smtClean="0">
                <a:latin typeface="Bell MT" pitchFamily="18" charset="0"/>
              </a:rPr>
              <a:t>Streptococcus</a:t>
            </a:r>
          </a:p>
          <a:p>
            <a:pPr marL="514350" indent="-514350">
              <a:buAutoNum type="alphaUcPeriod"/>
            </a:pPr>
            <a:r>
              <a:rPr lang="en-AU" b="1" i="1" dirty="0" err="1" smtClean="0">
                <a:latin typeface="Bell MT" pitchFamily="18" charset="0"/>
              </a:rPr>
              <a:t>Neisseria</a:t>
            </a:r>
            <a:endParaRPr lang="en-AU" b="1" i="1" dirty="0" smtClean="0">
              <a:latin typeface="Bell MT" pitchFamily="18" charset="0"/>
            </a:endParaRPr>
          </a:p>
          <a:p>
            <a:pPr marL="514350" indent="-514350">
              <a:buAutoNum type="alphaUcPeriod"/>
            </a:pPr>
            <a:r>
              <a:rPr lang="en-AU" b="1" i="1" dirty="0" smtClean="0">
                <a:latin typeface="Bell MT" pitchFamily="18" charset="0"/>
              </a:rPr>
              <a:t>Pseudomonas</a:t>
            </a:r>
            <a:endParaRPr lang="en-AU" b="1" dirty="0">
              <a:latin typeface="Bell MT"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AU"/>
          </a:p>
        </p:txBody>
      </p:sp>
      <p:sp>
        <p:nvSpPr>
          <p:cNvPr id="3" name="عنصر نائب للمحتوى 2"/>
          <p:cNvSpPr>
            <a:spLocks noGrp="1"/>
          </p:cNvSpPr>
          <p:nvPr>
            <p:ph idx="1"/>
          </p:nvPr>
        </p:nvSpPr>
        <p:spPr/>
        <p:txBody>
          <a:bodyPr/>
          <a:lstStyle/>
          <a:p>
            <a:pPr fontAlgn="t">
              <a:buNone/>
            </a:pPr>
            <a:r>
              <a:rPr lang="en-US" dirty="0" smtClean="0">
                <a:latin typeface="Bell MT" pitchFamily="18" charset="0"/>
              </a:rPr>
              <a:t>Q8. </a:t>
            </a:r>
            <a:r>
              <a:rPr lang="en-AU" b="1" dirty="0" smtClean="0">
                <a:latin typeface="Bell MT" pitchFamily="18" charset="0"/>
              </a:rPr>
              <a:t>Bacteria which produces </a:t>
            </a:r>
            <a:r>
              <a:rPr lang="en-AU" b="1" dirty="0" err="1" smtClean="0">
                <a:latin typeface="Bell MT" pitchFamily="18" charset="0"/>
              </a:rPr>
              <a:t>coagulase</a:t>
            </a:r>
            <a:r>
              <a:rPr lang="en-AU" b="1" dirty="0" smtClean="0">
                <a:latin typeface="Bell MT" pitchFamily="18" charset="0"/>
              </a:rPr>
              <a:t> is</a:t>
            </a:r>
          </a:p>
          <a:p>
            <a:pPr marL="514350" indent="-514350">
              <a:buAutoNum type="alphaUcPeriod"/>
            </a:pPr>
            <a:r>
              <a:rPr lang="en-AU" b="1" i="1" dirty="0" smtClean="0">
                <a:latin typeface="Bell MT" pitchFamily="18" charset="0"/>
              </a:rPr>
              <a:t>S </a:t>
            </a:r>
            <a:r>
              <a:rPr lang="en-AU" b="1" i="1" dirty="0" err="1" smtClean="0">
                <a:latin typeface="Bell MT" pitchFamily="18" charset="0"/>
              </a:rPr>
              <a:t>epidermidis</a:t>
            </a:r>
            <a:r>
              <a:rPr lang="en-AU" b="1" i="1" dirty="0" smtClean="0">
                <a:latin typeface="Bell MT" pitchFamily="18" charset="0"/>
              </a:rPr>
              <a:t> </a:t>
            </a:r>
          </a:p>
          <a:p>
            <a:pPr marL="514350" indent="-514350">
              <a:buAutoNum type="alphaUcPeriod"/>
            </a:pPr>
            <a:r>
              <a:rPr lang="en-AU" b="1" i="1" dirty="0" smtClean="0">
                <a:latin typeface="Bell MT" pitchFamily="18" charset="0"/>
              </a:rPr>
              <a:t>S </a:t>
            </a:r>
            <a:r>
              <a:rPr lang="en-AU" b="1" i="1" dirty="0" err="1" smtClean="0">
                <a:latin typeface="Bell MT" pitchFamily="18" charset="0"/>
              </a:rPr>
              <a:t>saprophyticus</a:t>
            </a:r>
            <a:r>
              <a:rPr lang="en-AU" b="1" i="1" dirty="0" smtClean="0">
                <a:latin typeface="Bell MT" pitchFamily="18" charset="0"/>
              </a:rPr>
              <a:t> </a:t>
            </a:r>
          </a:p>
          <a:p>
            <a:pPr marL="514350" indent="-514350">
              <a:buAutoNum type="alphaUcPeriod"/>
            </a:pPr>
            <a:r>
              <a:rPr lang="en-AU" b="1" i="1" dirty="0" smtClean="0">
                <a:latin typeface="Bell MT" pitchFamily="18" charset="0"/>
              </a:rPr>
              <a:t>S </a:t>
            </a:r>
            <a:r>
              <a:rPr lang="en-AU" b="1" i="1" dirty="0" err="1" smtClean="0">
                <a:latin typeface="Bell MT" pitchFamily="18" charset="0"/>
              </a:rPr>
              <a:t>aureus</a:t>
            </a:r>
            <a:r>
              <a:rPr lang="en-AU" b="1" i="1" dirty="0" smtClean="0">
                <a:latin typeface="Bell MT" pitchFamily="18" charset="0"/>
              </a:rPr>
              <a:t> </a:t>
            </a:r>
          </a:p>
          <a:p>
            <a:pPr marL="514350" indent="-514350">
              <a:buAutoNum type="alphaUcPeriod"/>
            </a:pPr>
            <a:r>
              <a:rPr lang="en-AU" b="1" i="1" dirty="0" smtClean="0">
                <a:latin typeface="Bell MT" pitchFamily="18" charset="0"/>
              </a:rPr>
              <a:t>S </a:t>
            </a:r>
            <a:r>
              <a:rPr lang="en-AU" b="1" i="1" dirty="0" err="1" smtClean="0">
                <a:latin typeface="Bell MT" pitchFamily="18" charset="0"/>
              </a:rPr>
              <a:t>hominis</a:t>
            </a:r>
            <a:r>
              <a:rPr lang="en-AU" b="1" i="1" dirty="0" smtClean="0">
                <a:latin typeface="Bell MT" pitchFamily="18" charset="0"/>
              </a:rPr>
              <a:t> </a:t>
            </a:r>
            <a:r>
              <a:rPr lang="en-AU" dirty="0" smtClean="0">
                <a:latin typeface="Bell MT" pitchFamily="18" charset="0"/>
              </a:rPr>
              <a:t/>
            </a:r>
            <a:br>
              <a:rPr lang="en-AU" dirty="0" smtClean="0">
                <a:latin typeface="Bell MT" pitchFamily="18" charset="0"/>
              </a:rPr>
            </a:br>
            <a:endParaRPr lang="en-AU" dirty="0">
              <a:latin typeface="Bell MT"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329</Words>
  <Application>Microsoft Office PowerPoint</Application>
  <PresentationFormat>عرض على الشاشة (3:4)‏</PresentationFormat>
  <Paragraphs>102</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CAT-2</vt:lpstr>
      <vt:lpstr>MCQS Section</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Mention the name of bacteria:</vt:lpstr>
      <vt:lpstr>Mention the name of bacteria:</vt:lpstr>
      <vt:lpstr>الشريحة 19</vt:lpstr>
      <vt:lpstr>long assay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Mosab Nouraldein</dc:creator>
  <cp:lastModifiedBy>Mosab Nouraldein</cp:lastModifiedBy>
  <cp:revision>6</cp:revision>
  <dcterms:created xsi:type="dcterms:W3CDTF">2023-02-03T14:41:40Z</dcterms:created>
  <dcterms:modified xsi:type="dcterms:W3CDTF">2023-03-06T08:25:45Z</dcterms:modified>
</cp:coreProperties>
</file>