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2D59A-4EB1-4580-B243-99092B0C30DB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18772-982E-4CB5-92AA-B123E650C52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Neisseria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err="1">
                <a:latin typeface="Bell MT" pitchFamily="18" charset="0"/>
              </a:rPr>
              <a:t>Pili</a:t>
            </a:r>
            <a:r>
              <a:rPr lang="en-AU" dirty="0">
                <a:latin typeface="Bell MT" pitchFamily="18" charset="0"/>
              </a:rPr>
              <a:t>: attachment to mucosal surfaces; inhibit </a:t>
            </a:r>
            <a:r>
              <a:rPr lang="en-AU" dirty="0" err="1">
                <a:latin typeface="Bell MT" pitchFamily="18" charset="0"/>
              </a:rPr>
              <a:t>phagocytic</a:t>
            </a:r>
            <a:r>
              <a:rPr lang="en-AU" dirty="0">
                <a:latin typeface="Bell MT" pitchFamily="18" charset="0"/>
              </a:rPr>
              <a:t> uptake; </a:t>
            </a:r>
            <a:r>
              <a:rPr lang="en-AU" dirty="0" smtClean="0">
                <a:latin typeface="Bell MT" pitchFamily="18" charset="0"/>
              </a:rPr>
              <a:t>antigenic variation</a:t>
            </a:r>
            <a:r>
              <a:rPr lang="en-AU" dirty="0">
                <a:latin typeface="Bell MT" pitchFamily="18" charset="0"/>
              </a:rPr>
              <a:t>: &gt;1 million </a:t>
            </a:r>
            <a:r>
              <a:rPr lang="en-AU" dirty="0" smtClean="0">
                <a:latin typeface="Bell MT" pitchFamily="18" charset="0"/>
              </a:rPr>
              <a:t>variants.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Outer </a:t>
            </a:r>
            <a:r>
              <a:rPr lang="en-AU" dirty="0">
                <a:latin typeface="Bell MT" pitchFamily="18" charset="0"/>
              </a:rPr>
              <a:t>membrane proteins: OMP I structural, antigen used in </a:t>
            </a:r>
            <a:r>
              <a:rPr lang="en-AU" dirty="0" err="1" smtClean="0">
                <a:latin typeface="Bell MT" pitchFamily="18" charset="0"/>
              </a:rPr>
              <a:t>serotyping</a:t>
            </a:r>
            <a:r>
              <a:rPr lang="en-AU" dirty="0" smtClean="0">
                <a:latin typeface="Bell MT" pitchFamily="18" charset="0"/>
              </a:rPr>
              <a:t>; </a:t>
            </a:r>
            <a:r>
              <a:rPr lang="en-AU" dirty="0" err="1" smtClean="0">
                <a:latin typeface="Bell MT" pitchFamily="18" charset="0"/>
              </a:rPr>
              <a:t>Opa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proteins (opacity) antigenic variation, adherence; </a:t>
            </a:r>
            <a:r>
              <a:rPr lang="en-AU" dirty="0" err="1" smtClean="0">
                <a:latin typeface="Bell MT" pitchFamily="18" charset="0"/>
              </a:rPr>
              <a:t>IgA</a:t>
            </a:r>
            <a:r>
              <a:rPr lang="en-AU" dirty="0" smtClean="0">
                <a:latin typeface="Bell MT" pitchFamily="18" charset="0"/>
              </a:rPr>
              <a:t> protease </a:t>
            </a:r>
            <a:r>
              <a:rPr lang="en-AU" dirty="0">
                <a:latin typeface="Bell MT" pitchFamily="18" charset="0"/>
              </a:rPr>
              <a:t>aids in colonization and cellular uptake</a:t>
            </a:r>
          </a:p>
          <a:p>
            <a:r>
              <a:rPr lang="en-AU" dirty="0" smtClean="0">
                <a:latin typeface="Bell MT" pitchFamily="18" charset="0"/>
              </a:rPr>
              <a:t>Organism </a:t>
            </a:r>
            <a:r>
              <a:rPr lang="en-AU" dirty="0">
                <a:latin typeface="Bell MT" pitchFamily="18" charset="0"/>
              </a:rPr>
              <a:t>invades mucosal surfaces and causes inflammation.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</a:rPr>
              <a:t>Disease: </a:t>
            </a:r>
            <a:r>
              <a:rPr lang="en-AU" b="1" dirty="0" err="1">
                <a:solidFill>
                  <a:srgbClr val="FFFF00"/>
                </a:solidFill>
              </a:rPr>
              <a:t>gonorrhea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Male: </a:t>
            </a:r>
            <a:r>
              <a:rPr lang="en-AU" dirty="0" err="1">
                <a:latin typeface="Bell MT" pitchFamily="18" charset="0"/>
              </a:rPr>
              <a:t>urethritis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err="1" smtClean="0">
                <a:latin typeface="Bell MT" pitchFamily="18" charset="0"/>
              </a:rPr>
              <a:t>proctitis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Female: </a:t>
            </a:r>
            <a:r>
              <a:rPr lang="en-AU" dirty="0" err="1">
                <a:latin typeface="Bell MT" pitchFamily="18" charset="0"/>
              </a:rPr>
              <a:t>endocervicitis</a:t>
            </a:r>
            <a:r>
              <a:rPr lang="en-AU" dirty="0">
                <a:latin typeface="Bell MT" pitchFamily="18" charset="0"/>
              </a:rPr>
              <a:t>, PID (contiguous spread), arthritis, </a:t>
            </a:r>
            <a:r>
              <a:rPr lang="en-AU" dirty="0" err="1" smtClean="0">
                <a:latin typeface="Bell MT" pitchFamily="18" charset="0"/>
              </a:rPr>
              <a:t>proctitis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Infants: </a:t>
            </a:r>
            <a:r>
              <a:rPr lang="en-AU" dirty="0" err="1">
                <a:latin typeface="Bell MT" pitchFamily="18" charset="0"/>
              </a:rPr>
              <a:t>ophthalmia</a:t>
            </a:r>
            <a:r>
              <a:rPr lang="en-AU" dirty="0">
                <a:latin typeface="Bell MT" pitchFamily="18" charset="0"/>
              </a:rPr>
              <a:t>(rapidly leads to blindness if untreated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Disseminated disease: arthritis, skin </a:t>
            </a:r>
            <a:r>
              <a:rPr lang="en-AU" dirty="0" smtClean="0">
                <a:latin typeface="Bell MT" pitchFamily="18" charset="0"/>
              </a:rPr>
              <a:t>lesions.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Gonococcal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pharyngitis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Intracellular gram-negative </a:t>
            </a:r>
            <a:r>
              <a:rPr lang="en-AU" dirty="0" err="1">
                <a:latin typeface="Bell MT" pitchFamily="18" charset="0"/>
              </a:rPr>
              <a:t>diplococci</a:t>
            </a:r>
            <a:r>
              <a:rPr lang="en-AU" dirty="0">
                <a:latin typeface="Bell MT" pitchFamily="18" charset="0"/>
              </a:rPr>
              <a:t> in PMNs from urethral </a:t>
            </a:r>
            <a:r>
              <a:rPr lang="en-AU" dirty="0" smtClean="0">
                <a:latin typeface="Bell MT" pitchFamily="18" charset="0"/>
              </a:rPr>
              <a:t>smear.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Commonly</a:t>
            </a:r>
            <a:r>
              <a:rPr lang="en-AU" dirty="0">
                <a:latin typeface="Bell MT" pitchFamily="18" charset="0"/>
              </a:rPr>
              <a:t>: diagnosis by genetic probes with </a:t>
            </a:r>
            <a:r>
              <a:rPr lang="en-AU" dirty="0" smtClean="0">
                <a:latin typeface="Bell MT" pitchFamily="18" charset="0"/>
              </a:rPr>
              <a:t>amplification.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Culture </a:t>
            </a:r>
            <a:r>
              <a:rPr lang="en-AU" dirty="0">
                <a:latin typeface="Bell MT" pitchFamily="18" charset="0"/>
              </a:rPr>
              <a:t>(when done) on Thayer-Martin </a:t>
            </a:r>
            <a:r>
              <a:rPr lang="en-AU" dirty="0" smtClean="0">
                <a:latin typeface="Bell MT" pitchFamily="18" charset="0"/>
              </a:rPr>
              <a:t>medium.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Oxidase-positive </a:t>
            </a:r>
            <a:r>
              <a:rPr lang="en-AU" dirty="0" smtClean="0">
                <a:latin typeface="Bell MT" pitchFamily="18" charset="0"/>
              </a:rPr>
              <a:t>colonies.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Maltose </a:t>
            </a:r>
            <a:r>
              <a:rPr lang="en-AU" dirty="0">
                <a:latin typeface="Bell MT" pitchFamily="18" charset="0"/>
              </a:rPr>
              <a:t>not </a:t>
            </a:r>
            <a:r>
              <a:rPr lang="en-AU" dirty="0" smtClean="0">
                <a:latin typeface="Bell MT" pitchFamily="18" charset="0"/>
              </a:rPr>
              <a:t>fermented.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No capsule.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Treatment: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ceftriaxone</a:t>
            </a:r>
            <a:r>
              <a:rPr lang="en-AU" dirty="0">
                <a:latin typeface="Bell MT" pitchFamily="18" charset="0"/>
              </a:rPr>
              <a:t>; test for C. </a:t>
            </a:r>
            <a:r>
              <a:rPr lang="en-AU" dirty="0" err="1">
                <a:latin typeface="Bell MT" pitchFamily="18" charset="0"/>
              </a:rPr>
              <a:t>trachomatis</a:t>
            </a:r>
            <a:r>
              <a:rPr lang="en-AU" dirty="0">
                <a:latin typeface="Bell MT" pitchFamily="18" charset="0"/>
              </a:rPr>
              <a:t> or treat with </a:t>
            </a:r>
            <a:r>
              <a:rPr lang="en-AU" dirty="0" err="1" smtClean="0">
                <a:latin typeface="Bell MT" pitchFamily="18" charset="0"/>
              </a:rPr>
              <a:t>macrolide</a:t>
            </a:r>
            <a:r>
              <a:rPr lang="en-AU" dirty="0" smtClean="0">
                <a:latin typeface="Bell MT" pitchFamily="18" charset="0"/>
              </a:rPr>
              <a:t> (</a:t>
            </a:r>
            <a:r>
              <a:rPr lang="en-AU" dirty="0" err="1" smtClean="0">
                <a:latin typeface="Bell MT" pitchFamily="18" charset="0"/>
              </a:rPr>
              <a:t>doxycycline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alternative); plasmid-mediated β-</a:t>
            </a:r>
            <a:r>
              <a:rPr lang="en-AU" dirty="0" err="1">
                <a:latin typeface="Bell MT" pitchFamily="18" charset="0"/>
              </a:rPr>
              <a:t>lactamase</a:t>
            </a:r>
            <a:r>
              <a:rPr lang="en-AU" dirty="0">
                <a:latin typeface="Bell MT" pitchFamily="18" charset="0"/>
              </a:rPr>
              <a:t> produces </a:t>
            </a:r>
            <a:r>
              <a:rPr lang="en-AU" dirty="0" smtClean="0">
                <a:latin typeface="Bell MT" pitchFamily="18" charset="0"/>
              </a:rPr>
              <a:t>high-level penicillin </a:t>
            </a:r>
            <a:r>
              <a:rPr lang="en-AU" dirty="0">
                <a:latin typeface="Bell MT" pitchFamily="18" charset="0"/>
              </a:rPr>
              <a:t>resistance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Prevention: </a:t>
            </a:r>
            <a:r>
              <a:rPr lang="en-AU" dirty="0">
                <a:latin typeface="Bell MT" pitchFamily="18" charset="0"/>
              </a:rPr>
              <a:t>condoms (adult forms have no vaccine); for neonates, silver </a:t>
            </a:r>
            <a:r>
              <a:rPr lang="en-AU" dirty="0" smtClean="0">
                <a:latin typeface="Bell MT" pitchFamily="18" charset="0"/>
              </a:rPr>
              <a:t>nitrate or </a:t>
            </a:r>
            <a:r>
              <a:rPr lang="en-AU" dirty="0">
                <a:latin typeface="Bell MT" pitchFamily="18" charset="0"/>
              </a:rPr>
              <a:t>erythromycin ointment </a:t>
            </a:r>
            <a:r>
              <a:rPr lang="en-AU" dirty="0" smtClean="0">
                <a:latin typeface="Bell MT" pitchFamily="18" charset="0"/>
              </a:rPr>
              <a:t>in </a:t>
            </a:r>
            <a:r>
              <a:rPr lang="en-AU" dirty="0">
                <a:latin typeface="Bell MT" pitchFamily="18" charset="0"/>
              </a:rPr>
              <a:t>eyes at </a:t>
            </a:r>
            <a:r>
              <a:rPr lang="en-AU" dirty="0" smtClean="0">
                <a:latin typeface="Bell MT" pitchFamily="18" charset="0"/>
              </a:rPr>
              <a:t>birth.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Neisseria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meningitidis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</a:t>
            </a:r>
          </a:p>
          <a:p>
            <a:r>
              <a:rPr lang="en-AU" dirty="0">
                <a:latin typeface="Bell MT" pitchFamily="18" charset="0"/>
              </a:rPr>
              <a:t>Gram-negative, kidney bean–shaped </a:t>
            </a:r>
            <a:r>
              <a:rPr lang="en-AU" dirty="0" err="1">
                <a:latin typeface="Bell MT" pitchFamily="18" charset="0"/>
              </a:rPr>
              <a:t>diplococci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Oxidase-positive</a:t>
            </a:r>
          </a:p>
          <a:p>
            <a:r>
              <a:rPr lang="en-AU" dirty="0" smtClean="0">
                <a:latin typeface="Bell MT" pitchFamily="18" charset="0"/>
              </a:rPr>
              <a:t>Large </a:t>
            </a:r>
            <a:r>
              <a:rPr lang="en-AU" dirty="0">
                <a:latin typeface="Bell MT" pitchFamily="18" charset="0"/>
              </a:rPr>
              <a:t>capsule; latex particle agglutination (or CIE, counter </a:t>
            </a:r>
            <a:r>
              <a:rPr lang="en-AU" dirty="0" smtClean="0">
                <a:latin typeface="Bell MT" pitchFamily="18" charset="0"/>
              </a:rPr>
              <a:t>immuno-electrophoresis) to </a:t>
            </a:r>
            <a:r>
              <a:rPr lang="en-AU" dirty="0">
                <a:latin typeface="Bell MT" pitchFamily="18" charset="0"/>
              </a:rPr>
              <a:t>identify N. </a:t>
            </a:r>
            <a:r>
              <a:rPr lang="en-AU" dirty="0" err="1">
                <a:latin typeface="Bell MT" pitchFamily="18" charset="0"/>
              </a:rPr>
              <a:t>meningitidis</a:t>
            </a:r>
            <a:r>
              <a:rPr lang="en-AU" dirty="0">
                <a:latin typeface="Bell MT" pitchFamily="18" charset="0"/>
              </a:rPr>
              <a:t> capsular antigens in CSF</a:t>
            </a:r>
          </a:p>
          <a:p>
            <a:r>
              <a:rPr lang="en-AU" dirty="0" smtClean="0">
                <a:latin typeface="Bell MT" pitchFamily="18" charset="0"/>
              </a:rPr>
              <a:t>Grows </a:t>
            </a:r>
            <a:r>
              <a:rPr lang="en-AU" dirty="0">
                <a:latin typeface="Bell MT" pitchFamily="18" charset="0"/>
              </a:rPr>
              <a:t>on chocolate (not blood) agar in 5% CO2 atmosphere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Ferments maltose in contrast to gonococci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Reservoir</a:t>
            </a:r>
            <a:r>
              <a:rPr lang="en-AU" b="1" dirty="0" smtClean="0">
                <a:latin typeface="Bell MT" pitchFamily="18" charset="0"/>
              </a:rPr>
              <a:t>:  </a:t>
            </a:r>
            <a:r>
              <a:rPr lang="en-AU" dirty="0">
                <a:latin typeface="Bell MT" pitchFamily="18" charset="0"/>
              </a:rPr>
              <a:t>human </a:t>
            </a:r>
            <a:r>
              <a:rPr lang="en-AU" dirty="0" err="1">
                <a:latin typeface="Bell MT" pitchFamily="18" charset="0"/>
              </a:rPr>
              <a:t>nasopharynx</a:t>
            </a:r>
            <a:r>
              <a:rPr lang="en-AU" dirty="0">
                <a:latin typeface="Bell MT" pitchFamily="18" charset="0"/>
              </a:rPr>
              <a:t> (5–10% carriers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b="1" dirty="0">
                <a:latin typeface="Bell MT" pitchFamily="18" charset="0"/>
              </a:rPr>
              <a:t>Transmission</a:t>
            </a:r>
            <a:r>
              <a:rPr lang="en-AU" dirty="0">
                <a:latin typeface="Bell MT" pitchFamily="18" charset="0"/>
              </a:rPr>
              <a:t>:</a:t>
            </a:r>
            <a:r>
              <a:rPr lang="en-AU" b="1" dirty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respiratory droplets; </a:t>
            </a:r>
            <a:r>
              <a:rPr lang="en-AU" dirty="0" err="1">
                <a:latin typeface="Bell MT" pitchFamily="18" charset="0"/>
              </a:rPr>
              <a:t>oropharyngeal</a:t>
            </a:r>
            <a:r>
              <a:rPr lang="en-AU" dirty="0">
                <a:latin typeface="Bell MT" pitchFamily="18" charset="0"/>
              </a:rPr>
              <a:t> colonization, spreads to</a:t>
            </a:r>
          </a:p>
          <a:p>
            <a:pPr>
              <a:buNone/>
            </a:pPr>
            <a:r>
              <a:rPr lang="en-AU" dirty="0" err="1">
                <a:latin typeface="Bell MT" pitchFamily="18" charset="0"/>
              </a:rPr>
              <a:t>meninges</a:t>
            </a:r>
            <a:r>
              <a:rPr lang="en-AU" dirty="0">
                <a:latin typeface="Bell MT" pitchFamily="18" charset="0"/>
              </a:rPr>
              <a:t> via bloodstream; disease occurs in only small percentage of </a:t>
            </a:r>
            <a:r>
              <a:rPr lang="en-AU" dirty="0" smtClean="0">
                <a:latin typeface="Bell MT" pitchFamily="18" charset="0"/>
              </a:rPr>
              <a:t>colonized individuals.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Polysaccharide capsule: </a:t>
            </a:r>
            <a:r>
              <a:rPr lang="en-AU" dirty="0" err="1">
                <a:latin typeface="Bell MT" pitchFamily="18" charset="0"/>
              </a:rPr>
              <a:t>antiphagocytic</a:t>
            </a:r>
            <a:r>
              <a:rPr lang="en-AU" dirty="0">
                <a:latin typeface="Bell MT" pitchFamily="18" charset="0"/>
              </a:rPr>
              <a:t>, antigenic, 5 common </a:t>
            </a:r>
            <a:r>
              <a:rPr lang="en-AU" dirty="0" err="1" smtClean="0">
                <a:latin typeface="Bell MT" pitchFamily="18" charset="0"/>
              </a:rPr>
              <a:t>serogroups</a:t>
            </a:r>
            <a:r>
              <a:rPr lang="en-AU" dirty="0" smtClean="0">
                <a:latin typeface="Bell MT" pitchFamily="18" charset="0"/>
              </a:rPr>
              <a:t>: B </a:t>
            </a:r>
            <a:r>
              <a:rPr lang="en-AU" dirty="0">
                <a:latin typeface="Bell MT" pitchFamily="18" charset="0"/>
              </a:rPr>
              <a:t>is not strongly immunogenic (</a:t>
            </a:r>
            <a:r>
              <a:rPr lang="en-AU" dirty="0" err="1">
                <a:latin typeface="Bell MT" pitchFamily="18" charset="0"/>
              </a:rPr>
              <a:t>sialic</a:t>
            </a:r>
            <a:r>
              <a:rPr lang="en-AU" dirty="0">
                <a:latin typeface="Bell MT" pitchFamily="18" charset="0"/>
              </a:rPr>
              <a:t> acid); B strain is </a:t>
            </a:r>
            <a:r>
              <a:rPr lang="en-AU" dirty="0" smtClean="0">
                <a:latin typeface="Bell MT" pitchFamily="18" charset="0"/>
              </a:rPr>
              <a:t>most common </a:t>
            </a:r>
            <a:r>
              <a:rPr lang="en-AU" dirty="0">
                <a:latin typeface="Bell MT" pitchFamily="18" charset="0"/>
              </a:rPr>
              <a:t>strain in U.S.; used for </a:t>
            </a:r>
            <a:r>
              <a:rPr lang="en-AU" dirty="0" err="1">
                <a:latin typeface="Bell MT" pitchFamily="18" charset="0"/>
              </a:rPr>
              <a:t>serogrouping</a:t>
            </a:r>
            <a:r>
              <a:rPr lang="en-AU" dirty="0">
                <a:latin typeface="Bell MT" pitchFamily="18" charset="0"/>
              </a:rPr>
              <a:t>, detection in CSF, </a:t>
            </a:r>
            <a:r>
              <a:rPr lang="en-AU" dirty="0" smtClean="0">
                <a:latin typeface="Bell MT" pitchFamily="18" charset="0"/>
              </a:rPr>
              <a:t>and vaccine.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IgA</a:t>
            </a:r>
            <a:r>
              <a:rPr lang="en-AU" dirty="0">
                <a:latin typeface="Bell MT" pitchFamily="18" charset="0"/>
              </a:rPr>
              <a:t> protease allows </a:t>
            </a:r>
            <a:r>
              <a:rPr lang="en-AU" dirty="0" err="1">
                <a:latin typeface="Bell MT" pitchFamily="18" charset="0"/>
              </a:rPr>
              <a:t>oropharynx</a:t>
            </a:r>
            <a:r>
              <a:rPr lang="en-AU" dirty="0">
                <a:latin typeface="Bell MT" pitchFamily="18" charset="0"/>
              </a:rPr>
              <a:t> colonization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r>
              <a:rPr lang="en-AU" dirty="0">
                <a:latin typeface="Bell MT" pitchFamily="18" charset="0"/>
              </a:rPr>
              <a:t>Endotoxin (</a:t>
            </a:r>
            <a:r>
              <a:rPr lang="en-AU" dirty="0" err="1">
                <a:latin typeface="Bell MT" pitchFamily="18" charset="0"/>
              </a:rPr>
              <a:t>lipooligosaccharide</a:t>
            </a:r>
            <a:r>
              <a:rPr lang="en-AU" dirty="0">
                <a:latin typeface="Bell MT" pitchFamily="18" charset="0"/>
              </a:rPr>
              <a:t>): fever, septic shock in </a:t>
            </a:r>
            <a:r>
              <a:rPr lang="en-AU" dirty="0" smtClean="0">
                <a:latin typeface="Bell MT" pitchFamily="18" charset="0"/>
              </a:rPr>
              <a:t>meningococcemia, overproduction </a:t>
            </a:r>
            <a:r>
              <a:rPr lang="en-AU" dirty="0">
                <a:latin typeface="Bell MT" pitchFamily="18" charset="0"/>
              </a:rPr>
              <a:t>of outer </a:t>
            </a:r>
            <a:r>
              <a:rPr lang="en-AU" dirty="0" smtClean="0">
                <a:latin typeface="Bell MT" pitchFamily="18" charset="0"/>
              </a:rPr>
              <a:t>membrane.</a:t>
            </a:r>
          </a:p>
          <a:p>
            <a:r>
              <a:rPr lang="en-AU" dirty="0" err="1">
                <a:latin typeface="Bell MT" pitchFamily="18" charset="0"/>
              </a:rPr>
              <a:t>Pili</a:t>
            </a:r>
            <a:r>
              <a:rPr lang="en-AU" dirty="0">
                <a:latin typeface="Bell MT" pitchFamily="18" charset="0"/>
              </a:rPr>
              <a:t> and outer membrane proteins important in ability to colonize </a:t>
            </a:r>
            <a:r>
              <a:rPr lang="en-AU" dirty="0" smtClean="0">
                <a:latin typeface="Bell MT" pitchFamily="18" charset="0"/>
              </a:rPr>
              <a:t>and invade.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Deficiency in late complement components (C5–C9) predisposes </a:t>
            </a:r>
            <a:r>
              <a:rPr lang="en-AU" dirty="0" smtClean="0">
                <a:latin typeface="Bell MT" pitchFamily="18" charset="0"/>
              </a:rPr>
              <a:t>to </a:t>
            </a:r>
            <a:r>
              <a:rPr lang="en-AU" dirty="0" err="1" smtClean="0">
                <a:latin typeface="Bell MT" pitchFamily="18" charset="0"/>
              </a:rPr>
              <a:t>bacteremia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Disease(s): meningitis </a:t>
            </a:r>
            <a:r>
              <a:rPr lang="en-AU" b="1" dirty="0" smtClean="0">
                <a:latin typeface="Bell MT" pitchFamily="18" charset="0"/>
              </a:rPr>
              <a:t>and meningococcemia</a:t>
            </a:r>
            <a:r>
              <a:rPr lang="en-AU" dirty="0" smtClean="0">
                <a:latin typeface="Bell MT" pitchFamily="18" charset="0"/>
              </a:rPr>
              <a:t>:</a:t>
            </a:r>
          </a:p>
          <a:p>
            <a:r>
              <a:rPr lang="en-AU" dirty="0">
                <a:latin typeface="Bell MT" pitchFamily="18" charset="0"/>
              </a:rPr>
              <a:t>Abrupt onset with fever, chills, malaise, prostration, and rash that </a:t>
            </a:r>
            <a:r>
              <a:rPr lang="en-AU" dirty="0" smtClean="0">
                <a:latin typeface="Bell MT" pitchFamily="18" charset="0"/>
              </a:rPr>
              <a:t>is generally </a:t>
            </a:r>
            <a:r>
              <a:rPr lang="en-AU" dirty="0" err="1">
                <a:latin typeface="Bell MT" pitchFamily="18" charset="0"/>
              </a:rPr>
              <a:t>petechial</a:t>
            </a:r>
            <a:r>
              <a:rPr lang="en-AU" dirty="0">
                <a:latin typeface="Bell MT" pitchFamily="18" charset="0"/>
              </a:rPr>
              <a:t>; rapid </a:t>
            </a:r>
            <a:r>
              <a:rPr lang="en-AU" dirty="0" smtClean="0">
                <a:latin typeface="Bell MT" pitchFamily="18" charset="0"/>
              </a:rPr>
              <a:t>decline.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Fulminant</a:t>
            </a:r>
            <a:r>
              <a:rPr lang="en-AU" dirty="0">
                <a:latin typeface="Bell MT" pitchFamily="18" charset="0"/>
              </a:rPr>
              <a:t> cases: </a:t>
            </a:r>
            <a:r>
              <a:rPr lang="en-AU" dirty="0" err="1">
                <a:latin typeface="Bell MT" pitchFamily="18" charset="0"/>
              </a:rPr>
              <a:t>ecchymoses</a:t>
            </a:r>
            <a:r>
              <a:rPr lang="en-AU" dirty="0">
                <a:latin typeface="Bell MT" pitchFamily="18" charset="0"/>
              </a:rPr>
              <a:t>, DIC, shock, coma, and death (</a:t>
            </a:r>
            <a:r>
              <a:rPr lang="en-AU" dirty="0" smtClean="0">
                <a:latin typeface="Bell MT" pitchFamily="18" charset="0"/>
              </a:rPr>
              <a:t>Waterhouse- </a:t>
            </a:r>
            <a:r>
              <a:rPr lang="en-AU" dirty="0" err="1" smtClean="0">
                <a:latin typeface="Bell MT" pitchFamily="18" charset="0"/>
              </a:rPr>
              <a:t>Friderichsen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syndrome</a:t>
            </a:r>
            <a:r>
              <a:rPr lang="en-AU" dirty="0" smtClean="0">
                <a:latin typeface="Bell MT" pitchFamily="18" charset="0"/>
              </a:rPr>
              <a:t> 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r>
              <a:rPr lang="en-AU" dirty="0">
                <a:latin typeface="Bell MT" pitchFamily="18" charset="0"/>
              </a:rPr>
              <a:t>Gram stain of CSF; PCR; latex </a:t>
            </a:r>
            <a:r>
              <a:rPr lang="en-AU" dirty="0" smtClean="0">
                <a:latin typeface="Bell MT" pitchFamily="18" charset="0"/>
              </a:rPr>
              <a:t>agglutination.</a:t>
            </a:r>
          </a:p>
          <a:p>
            <a:r>
              <a:rPr lang="en-AU" b="1" dirty="0">
                <a:latin typeface="Bell MT" pitchFamily="18" charset="0"/>
              </a:rPr>
              <a:t>Treatment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err="1">
                <a:latin typeface="Bell MT" pitchFamily="18" charset="0"/>
              </a:rPr>
              <a:t>ampicillin</a:t>
            </a:r>
            <a:r>
              <a:rPr lang="en-AU" dirty="0">
                <a:latin typeface="Bell MT" pitchFamily="18" charset="0"/>
              </a:rPr>
              <a:t> and </a:t>
            </a:r>
            <a:r>
              <a:rPr lang="en-AU" dirty="0" err="1">
                <a:latin typeface="Bell MT" pitchFamily="18" charset="0"/>
              </a:rPr>
              <a:t>cefotaxime</a:t>
            </a:r>
            <a:r>
              <a:rPr lang="en-AU" dirty="0">
                <a:latin typeface="Bell MT" pitchFamily="18" charset="0"/>
              </a:rPr>
              <a:t> (neonates/infants); </a:t>
            </a:r>
            <a:r>
              <a:rPr lang="en-AU" dirty="0" err="1">
                <a:latin typeface="Bell MT" pitchFamily="18" charset="0"/>
              </a:rPr>
              <a:t>cefotaxime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or </a:t>
            </a:r>
            <a:r>
              <a:rPr lang="en-AU" dirty="0" err="1" smtClean="0">
                <a:latin typeface="Bell MT" pitchFamily="18" charset="0"/>
              </a:rPr>
              <a:t>ceftriaxone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with or without </a:t>
            </a:r>
            <a:r>
              <a:rPr lang="en-AU" dirty="0" err="1">
                <a:latin typeface="Bell MT" pitchFamily="18" charset="0"/>
              </a:rPr>
              <a:t>vancomycin</a:t>
            </a:r>
            <a:r>
              <a:rPr lang="en-AU" dirty="0">
                <a:latin typeface="Bell MT" pitchFamily="18" charset="0"/>
              </a:rPr>
              <a:t> (children and adults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Prevention: </a:t>
            </a:r>
            <a:r>
              <a:rPr lang="en-AU" dirty="0">
                <a:latin typeface="Bell MT" pitchFamily="18" charset="0"/>
              </a:rPr>
              <a:t>vaccine: conjugate for strains Y, W-135, C, and A, recombinant </a:t>
            </a:r>
            <a:r>
              <a:rPr lang="en-AU" dirty="0" smtClean="0">
                <a:latin typeface="Bell MT" pitchFamily="18" charset="0"/>
              </a:rPr>
              <a:t>for serotype </a:t>
            </a:r>
            <a:r>
              <a:rPr lang="en-AU" dirty="0">
                <a:latin typeface="Bell MT" pitchFamily="18" charset="0"/>
              </a:rPr>
              <a:t>B, prophylaxis of close contacts with </a:t>
            </a:r>
            <a:r>
              <a:rPr lang="en-AU" dirty="0" err="1">
                <a:latin typeface="Bell MT" pitchFamily="18" charset="0"/>
              </a:rPr>
              <a:t>rifampin</a:t>
            </a:r>
            <a:r>
              <a:rPr lang="en-AU" dirty="0">
                <a:latin typeface="Bell MT" pitchFamily="18" charset="0"/>
              </a:rPr>
              <a:t> (or ciprofloxacin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i="1" dirty="0" err="1">
                <a:solidFill>
                  <a:srgbClr val="FFFF00"/>
                </a:solidFill>
                <a:latin typeface="Bell MT" pitchFamily="18" charset="0"/>
              </a:rPr>
              <a:t>Neisseria</a:t>
            </a:r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i="1" dirty="0" err="1">
                <a:solidFill>
                  <a:srgbClr val="FFFF00"/>
                </a:solidFill>
                <a:latin typeface="Bell MT" pitchFamily="18" charset="0"/>
              </a:rPr>
              <a:t>gonorrhoeae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/>
              <a:t>Distinguishing </a:t>
            </a:r>
            <a:r>
              <a:rPr lang="en-AU" b="1" dirty="0" smtClean="0"/>
              <a:t>Features:</a:t>
            </a:r>
          </a:p>
          <a:p>
            <a:r>
              <a:rPr lang="en-AU" dirty="0">
                <a:latin typeface="Bell MT" pitchFamily="18" charset="0"/>
              </a:rPr>
              <a:t>Gram-negative, kidney bean–shaped </a:t>
            </a:r>
            <a:r>
              <a:rPr lang="en-AU" dirty="0" err="1" smtClean="0">
                <a:latin typeface="Bell MT" pitchFamily="18" charset="0"/>
              </a:rPr>
              <a:t>diplococci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Oxidase-positive.</a:t>
            </a:r>
          </a:p>
          <a:p>
            <a:r>
              <a:rPr lang="en-AU" b="1" dirty="0">
                <a:latin typeface="Bell MT" pitchFamily="18" charset="0"/>
              </a:rPr>
              <a:t>Reservoir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smtClean="0">
                <a:latin typeface="Bell MT" pitchFamily="18" charset="0"/>
              </a:rPr>
              <a:t>Human </a:t>
            </a:r>
            <a:r>
              <a:rPr lang="en-AU" dirty="0">
                <a:latin typeface="Bell MT" pitchFamily="18" charset="0"/>
              </a:rPr>
              <a:t>genital </a:t>
            </a:r>
            <a:r>
              <a:rPr lang="en-AU" dirty="0" smtClean="0">
                <a:latin typeface="Bell MT" pitchFamily="18" charset="0"/>
              </a:rPr>
              <a:t>tract.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Transmission</a:t>
            </a:r>
            <a:r>
              <a:rPr lang="en-AU" dirty="0">
                <a:latin typeface="Bell MT" pitchFamily="18" charset="0"/>
              </a:rPr>
              <a:t>: S</a:t>
            </a:r>
            <a:r>
              <a:rPr lang="en-AU" dirty="0" smtClean="0">
                <a:latin typeface="Bell MT" pitchFamily="18" charset="0"/>
              </a:rPr>
              <a:t>exual </a:t>
            </a:r>
            <a:r>
              <a:rPr lang="en-AU" dirty="0">
                <a:latin typeface="Bell MT" pitchFamily="18" charset="0"/>
              </a:rPr>
              <a:t>contact, birth; sensitive to drying and </a:t>
            </a:r>
            <a:r>
              <a:rPr lang="en-AU" dirty="0" smtClean="0">
                <a:latin typeface="Bell MT" pitchFamily="18" charset="0"/>
              </a:rPr>
              <a:t>cold.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506</Words>
  <Application>Microsoft Office PowerPoint</Application>
  <PresentationFormat>عرض على الشاشة (3:4)‏</PresentationFormat>
  <Paragraphs>48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Neisseria</vt:lpstr>
      <vt:lpstr>Neisseria meningitidis</vt:lpstr>
      <vt:lpstr>الشريحة 3</vt:lpstr>
      <vt:lpstr>Pathogenesis</vt:lpstr>
      <vt:lpstr>الشريحة 5</vt:lpstr>
      <vt:lpstr>الشريحة 6</vt:lpstr>
      <vt:lpstr>الشريحة 7</vt:lpstr>
      <vt:lpstr>الشريحة 8</vt:lpstr>
      <vt:lpstr>Neisseria gonorrhoeae</vt:lpstr>
      <vt:lpstr>Pathogenesis</vt:lpstr>
      <vt:lpstr>Disease: gonorrhea</vt:lpstr>
      <vt:lpstr>Diagnosis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Neisseria</dc:title>
  <dc:creator>Mosab Nouraldein</dc:creator>
  <cp:lastModifiedBy>Mosab Nouraldein</cp:lastModifiedBy>
  <cp:revision>2</cp:revision>
  <dcterms:created xsi:type="dcterms:W3CDTF">2023-02-25T08:24:19Z</dcterms:created>
  <dcterms:modified xsi:type="dcterms:W3CDTF">2023-02-25T08:25:47Z</dcterms:modified>
</cp:coreProperties>
</file>