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5" r:id="rId13"/>
    <p:sldId id="287" r:id="rId14"/>
    <p:sldId id="286" r:id="rId15"/>
    <p:sldId id="267" r:id="rId16"/>
    <p:sldId id="269" r:id="rId17"/>
    <p:sldId id="272" r:id="rId18"/>
    <p:sldId id="270" r:id="rId19"/>
    <p:sldId id="274" r:id="rId20"/>
    <p:sldId id="271" r:id="rId21"/>
    <p:sldId id="273" r:id="rId22"/>
    <p:sldId id="275" r:id="rId23"/>
    <p:sldId id="276" r:id="rId24"/>
    <p:sldId id="277" r:id="rId25"/>
    <p:sldId id="281" r:id="rId26"/>
    <p:sldId id="278" r:id="rId27"/>
    <p:sldId id="279" r:id="rId28"/>
    <p:sldId id="280" r:id="rId29"/>
    <p:sldId id="282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D91B1-EC42-4B98-ADDA-BEC684CC6C4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EF695-7C71-4BAE-BDE2-7A0546FE0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Parasitology department</a:t>
            </a:r>
            <a:b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R</a:t>
            </a:r>
            <a:r>
              <a:rPr lang="en-US" b="1" dirty="0" smtClean="0">
                <a:solidFill>
                  <a:srgbClr val="00B050"/>
                </a:solidFill>
              </a:rPr>
              <a:t>e</a:t>
            </a:r>
            <a:r>
              <a:rPr lang="en-US" b="1" dirty="0" smtClean="0">
                <a:solidFill>
                  <a:srgbClr val="0070C0"/>
                </a:solidFill>
              </a:rPr>
              <a:t>v</a:t>
            </a:r>
            <a:r>
              <a:rPr lang="en-US" b="1" dirty="0" smtClean="0">
                <a:solidFill>
                  <a:srgbClr val="FFFF00"/>
                </a:solidFill>
              </a:rPr>
              <a:t>i</a:t>
            </a:r>
            <a:r>
              <a:rPr lang="en-US" b="1" dirty="0" smtClean="0"/>
              <a:t>s</a:t>
            </a:r>
            <a:r>
              <a:rPr lang="en-US" b="1" dirty="0" smtClean="0">
                <a:solidFill>
                  <a:schemeClr val="tx2"/>
                </a:solidFill>
              </a:rPr>
              <a:t>i</a:t>
            </a:r>
            <a:r>
              <a:rPr lang="en-US" b="1" dirty="0" smtClean="0">
                <a:solidFill>
                  <a:schemeClr val="accent2"/>
                </a:solidFill>
              </a:rPr>
              <a:t>o</a:t>
            </a:r>
            <a:r>
              <a:rPr lang="en-US" b="1" dirty="0" smtClean="0">
                <a:solidFill>
                  <a:srgbClr val="7030A0"/>
                </a:solidFill>
              </a:rPr>
              <a:t>n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Nematodes </a:t>
            </a:r>
          </a:p>
          <a:p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Insomnia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able to sleep due to severe </a:t>
            </a:r>
            <a:r>
              <a:rPr lang="en-US" b="1" dirty="0" err="1" smtClean="0"/>
              <a:t>preianal</a:t>
            </a:r>
            <a:r>
              <a:rPr lang="en-US" b="1" dirty="0" smtClean="0"/>
              <a:t> itching.</a:t>
            </a:r>
          </a:p>
          <a:p>
            <a:r>
              <a:rPr lang="en-US" dirty="0" smtClean="0"/>
              <a:t>Associate with </a:t>
            </a:r>
            <a:r>
              <a:rPr lang="en-US" dirty="0" err="1" smtClean="0"/>
              <a:t>E.vermicularis</a:t>
            </a:r>
            <a:r>
              <a:rPr lang="en-US" dirty="0" smtClean="0"/>
              <a:t> infection.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Parathogen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Strongylodies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stercoralis</a:t>
            </a:r>
            <a:r>
              <a:rPr lang="en-US" dirty="0" smtClean="0">
                <a:solidFill>
                  <a:srgbClr val="FFFF00"/>
                </a:solidFill>
              </a:rPr>
              <a:t> adult female able to fertilize itself without need to male </a:t>
            </a:r>
            <a:r>
              <a:rPr lang="en-US" dirty="0" err="1" smtClean="0">
                <a:solidFill>
                  <a:srgbClr val="FFFF00"/>
                </a:solidFill>
              </a:rPr>
              <a:t>partener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Identify </a:t>
            </a:r>
            <a:endParaRPr lang="en-US" dirty="0"/>
          </a:p>
        </p:txBody>
      </p:sp>
      <p:pic>
        <p:nvPicPr>
          <p:cNvPr id="8194" name="Picture 2" descr="C:\Users\mosab nouraidein\Desktop\microfil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1" y="1524000"/>
            <a:ext cx="6198140" cy="4419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Identify </a:t>
            </a:r>
            <a:endParaRPr lang="en-US" dirty="0"/>
          </a:p>
        </p:txBody>
      </p:sp>
      <p:pic>
        <p:nvPicPr>
          <p:cNvPr id="9218" name="Picture 2" descr="C:\Users\mosab nouraidein\Desktop\1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86000"/>
            <a:ext cx="60198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 Identify ?</a:t>
            </a:r>
            <a:endParaRPr lang="en-US" dirty="0"/>
          </a:p>
        </p:txBody>
      </p:sp>
      <p:pic>
        <p:nvPicPr>
          <p:cNvPr id="4098" name="Picture 2" descr="C:\Users\mosab nouraidein\Pictures\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39893" y="1600200"/>
            <a:ext cx="5464214" cy="4708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Identify </a:t>
            </a:r>
            <a:endParaRPr lang="en-US" dirty="0"/>
          </a:p>
        </p:txBody>
      </p:sp>
      <p:pic>
        <p:nvPicPr>
          <p:cNvPr id="2050" name="Picture 2" descr="C:\Users\mosab nouraidein\Pictures\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110580"/>
            <a:ext cx="4495800" cy="2766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Identify </a:t>
            </a:r>
            <a:endParaRPr lang="en-US" dirty="0"/>
          </a:p>
        </p:txBody>
      </p:sp>
      <p:pic>
        <p:nvPicPr>
          <p:cNvPr id="3074" name="Picture 2" descr="C:\Users\mosab nouraidein\Pictures\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2863" y="1600200"/>
            <a:ext cx="329827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Identify </a:t>
            </a:r>
            <a:endParaRPr lang="en-US" dirty="0"/>
          </a:p>
        </p:txBody>
      </p:sp>
      <p:pic>
        <p:nvPicPr>
          <p:cNvPr id="6146" name="Picture 2" descr="C:\Users\mosab nouraidein\Pictures\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09800"/>
            <a:ext cx="65532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</a:t>
            </a:r>
            <a:endParaRPr lang="en-US" dirty="0"/>
          </a:p>
        </p:txBody>
      </p:sp>
      <p:pic>
        <p:nvPicPr>
          <p:cNvPr id="4098" name="Picture 2" descr="C:\Users\mosab nouraidein\Pictures\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43150" y="2491581"/>
            <a:ext cx="44577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mosab nouraidein\Pictures\a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62201" y="1981201"/>
            <a:ext cx="4343400" cy="2953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Nematodes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Other names:</a:t>
            </a:r>
          </a:p>
          <a:p>
            <a:r>
              <a:rPr lang="en-US" dirty="0" smtClean="0"/>
              <a:t>Thread worm (</a:t>
            </a:r>
            <a:r>
              <a:rPr lang="en-US" dirty="0" smtClean="0">
                <a:solidFill>
                  <a:srgbClr val="FFFF00"/>
                </a:solidFill>
              </a:rPr>
              <a:t>unsegmented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Round worm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</a:t>
            </a:r>
            <a:endParaRPr lang="en-US" dirty="0"/>
          </a:p>
        </p:txBody>
      </p:sp>
      <p:pic>
        <p:nvPicPr>
          <p:cNvPr id="5122" name="Picture 2" descr="C:\Users\mosab nouraidein\Pictures\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057400"/>
            <a:ext cx="6051957" cy="3657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Identify </a:t>
            </a:r>
            <a:endParaRPr lang="en-US" dirty="0"/>
          </a:p>
        </p:txBody>
      </p:sp>
      <p:pic>
        <p:nvPicPr>
          <p:cNvPr id="7170" name="Picture 2" descr="C:\Users\mosab nouraidein\Pictures\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320130"/>
            <a:ext cx="5715000" cy="3242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Table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Scientific name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Common name/s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Enterobius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vermicularis</a:t>
                      </a:r>
                      <a:r>
                        <a:rPr lang="en-US" b="1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Pin worm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Trichiuris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Trichiura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Whip worm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Strongyloides </a:t>
                      </a:r>
                      <a:r>
                        <a:rPr lang="en-US" b="1" dirty="0" err="1" smtClean="0"/>
                        <a:t>Stercoralis</a:t>
                      </a:r>
                      <a:r>
                        <a:rPr lang="en-US" b="1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Dwarf thread</a:t>
                      </a:r>
                      <a:r>
                        <a:rPr lang="en-US" b="1" baseline="0" dirty="0" smtClean="0"/>
                        <a:t> worm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Nematodes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Round worm / Thread worm 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Loa </a:t>
                      </a:r>
                      <a:r>
                        <a:rPr lang="en-US" b="1" dirty="0" err="1" smtClean="0"/>
                        <a:t>loa</a:t>
                      </a:r>
                      <a:r>
                        <a:rPr lang="en-US" b="1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Eye worm 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/>
              <a:t>Filarial worms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Either inhabit :</a:t>
            </a:r>
          </a:p>
          <a:p>
            <a:r>
              <a:rPr lang="en-US" b="1" dirty="0" smtClean="0">
                <a:solidFill>
                  <a:schemeClr val="accent4"/>
                </a:solidFill>
              </a:rPr>
              <a:t>Lymphatic tissues /or/</a:t>
            </a:r>
          </a:p>
          <a:p>
            <a:r>
              <a:rPr lang="en-US" b="1" dirty="0" smtClean="0">
                <a:solidFill>
                  <a:schemeClr val="accent4"/>
                </a:solidFill>
              </a:rPr>
              <a:t>Subcutaneous tissues </a:t>
            </a:r>
          </a:p>
          <a:p>
            <a:endParaRPr lang="en-US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Lymphatic filarial worms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W. </a:t>
            </a:r>
            <a:r>
              <a:rPr lang="en-US" dirty="0" err="1" smtClean="0"/>
              <a:t>bancrofti</a:t>
            </a:r>
            <a:endParaRPr lang="en-US" dirty="0" smtClean="0"/>
          </a:p>
          <a:p>
            <a:r>
              <a:rPr lang="en-US" dirty="0" smtClean="0"/>
              <a:t>Brugia species.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Subcutaneous filariasis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Caused by:</a:t>
            </a:r>
          </a:p>
          <a:p>
            <a:r>
              <a:rPr lang="en-US" dirty="0" smtClean="0"/>
              <a:t>Loa </a:t>
            </a:r>
            <a:r>
              <a:rPr lang="en-US" dirty="0" err="1" smtClean="0"/>
              <a:t>loa</a:t>
            </a:r>
            <a:endParaRPr lang="en-US" dirty="0" smtClean="0"/>
          </a:p>
          <a:p>
            <a:r>
              <a:rPr lang="en-US" dirty="0" err="1" smtClean="0"/>
              <a:t>Onchocerca</a:t>
            </a:r>
            <a:r>
              <a:rPr lang="en-US" dirty="0" smtClean="0"/>
              <a:t> </a:t>
            </a:r>
            <a:r>
              <a:rPr lang="en-US" dirty="0" err="1" smtClean="0"/>
              <a:t>volvulus</a:t>
            </a:r>
            <a:endParaRPr lang="en-US" dirty="0" smtClean="0"/>
          </a:p>
          <a:p>
            <a:r>
              <a:rPr lang="en-US" dirty="0" err="1" smtClean="0"/>
              <a:t>Dracunclus</a:t>
            </a:r>
            <a:r>
              <a:rPr lang="en-US" dirty="0" smtClean="0"/>
              <a:t> </a:t>
            </a:r>
            <a:r>
              <a:rPr lang="en-US" dirty="0" err="1" smtClean="0"/>
              <a:t>medinensis</a:t>
            </a:r>
            <a:r>
              <a:rPr lang="en-US" dirty="0" smtClean="0"/>
              <a:t> (</a:t>
            </a:r>
            <a:r>
              <a:rPr lang="en-US" dirty="0" err="1" smtClean="0"/>
              <a:t>Guiena</a:t>
            </a:r>
            <a:r>
              <a:rPr lang="en-US" dirty="0" smtClean="0"/>
              <a:t> worm)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How to differentiate between lymphatic microfilaria?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nuclei at the tip of the tail in </a:t>
            </a:r>
            <a:r>
              <a:rPr lang="en-US" dirty="0" err="1" smtClean="0"/>
              <a:t>W.bancrofti</a:t>
            </a:r>
            <a:r>
              <a:rPr lang="en-US" dirty="0" smtClean="0"/>
              <a:t>.</a:t>
            </a:r>
          </a:p>
          <a:p>
            <a:r>
              <a:rPr lang="en-US" dirty="0" smtClean="0"/>
              <a:t>Two nuclei in the tail of Brugia species (terminal and sub terminal).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Loa </a:t>
            </a:r>
            <a:r>
              <a:rPr lang="en-US" dirty="0" err="1" smtClean="0"/>
              <a:t>loa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Nuclei extended to the tip of the tail.</a:t>
            </a:r>
          </a:p>
          <a:p>
            <a:r>
              <a:rPr lang="en-US" dirty="0" smtClean="0"/>
              <a:t>Diurnal periodicity </a:t>
            </a:r>
          </a:p>
          <a:p>
            <a:r>
              <a:rPr lang="en-US" dirty="0" smtClean="0"/>
              <a:t>Specimen : blood </a:t>
            </a:r>
          </a:p>
          <a:p>
            <a:r>
              <a:rPr lang="en-US" dirty="0" smtClean="0"/>
              <a:t>Vector : deer fly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Onchocerca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volvulus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(subcutaneous filariasis)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 sheathed </a:t>
            </a:r>
          </a:p>
          <a:p>
            <a:r>
              <a:rPr lang="en-US" dirty="0" smtClean="0"/>
              <a:t>Non periodic</a:t>
            </a:r>
          </a:p>
          <a:p>
            <a:r>
              <a:rPr lang="en-US" dirty="0" smtClean="0"/>
              <a:t>Nuclei extended to the tip of tail</a:t>
            </a:r>
          </a:p>
          <a:p>
            <a:r>
              <a:rPr lang="en-US" dirty="0" smtClean="0"/>
              <a:t>Specimen: skin snip.</a:t>
            </a:r>
          </a:p>
          <a:p>
            <a:r>
              <a:rPr lang="en-US" dirty="0" smtClean="0"/>
              <a:t>Cause : river blindness</a:t>
            </a:r>
          </a:p>
          <a:p>
            <a:r>
              <a:rPr lang="en-US" dirty="0" smtClean="0"/>
              <a:t>Vector: black fly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Technique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Parasite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Wet</a:t>
                      </a:r>
                      <a:r>
                        <a:rPr lang="en-US" baseline="0" dirty="0" smtClean="0"/>
                        <a:t> preparation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intestinal nematodes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NIH</a:t>
                      </a:r>
                      <a:r>
                        <a:rPr lang="en-US" baseline="0" dirty="0" smtClean="0"/>
                        <a:t> swab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E.vermicularis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Scotch tape technique(adhesive tape method)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E.vermicularis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Stoll</a:t>
                      </a:r>
                      <a:r>
                        <a:rPr lang="en-US" baseline="0" dirty="0" smtClean="0"/>
                        <a:t> technique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count egg s</a:t>
                      </a:r>
                      <a:r>
                        <a:rPr lang="en-US" baseline="0" dirty="0" smtClean="0"/>
                        <a:t> of hook worm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Baermanns apparatus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Hook worm/ strongyloides </a:t>
                      </a:r>
                      <a:r>
                        <a:rPr lang="en-US" dirty="0" err="1" smtClean="0"/>
                        <a:t>stercoralis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Skin snip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Onchocerca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volvulus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Methods of classifications: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Zoological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According 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mode of transmission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According to </a:t>
            </a:r>
            <a:r>
              <a:rPr lang="en-US" dirty="0" smtClean="0">
                <a:solidFill>
                  <a:srgbClr val="7030A0"/>
                </a:solidFill>
              </a:rPr>
              <a:t>residing( habitats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According to </a:t>
            </a:r>
            <a:r>
              <a:rPr lang="en-US" dirty="0" smtClean="0">
                <a:solidFill>
                  <a:srgbClr val="00B050"/>
                </a:solidFill>
              </a:rPr>
              <a:t>outcome of reproduction (larva or ovum)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  <p:pic>
        <p:nvPicPr>
          <p:cNvPr id="1026" name="Picture 2" descr="C:\Users\mosab nouraidein\Pictures\66842804-nice-flowers-in-the-bottl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09641"/>
            <a:ext cx="7543800" cy="3307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Malabsorption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Is the a clinical feature of nematodes inhabit the </a:t>
            </a:r>
            <a:r>
              <a:rPr lang="en-US" dirty="0" smtClean="0">
                <a:solidFill>
                  <a:srgbClr val="FFC000"/>
                </a:solidFill>
              </a:rPr>
              <a:t>small intestine </a:t>
            </a:r>
            <a:r>
              <a:rPr lang="en-US" dirty="0" smtClean="0"/>
              <a:t>:</a:t>
            </a:r>
          </a:p>
          <a:p>
            <a:pPr marL="514350" indent="-514350">
              <a:buAutoNum type="alphaLcParenR"/>
            </a:pPr>
            <a:r>
              <a:rPr lang="en-US" dirty="0" err="1" smtClean="0">
                <a:solidFill>
                  <a:srgbClr val="FFFF00"/>
                </a:solidFill>
              </a:rPr>
              <a:t>Ascaris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lumbricoides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indent="-514350">
              <a:buAutoNum type="alphaLcParenR"/>
            </a:pPr>
            <a:r>
              <a:rPr lang="en-US" dirty="0" smtClean="0">
                <a:solidFill>
                  <a:srgbClr val="FFFF00"/>
                </a:solidFill>
              </a:rPr>
              <a:t>Hook worms</a:t>
            </a:r>
          </a:p>
          <a:p>
            <a:pPr marL="514350" indent="-514350">
              <a:buAutoNum type="alphaLcParenR"/>
            </a:pPr>
            <a:r>
              <a:rPr lang="en-US" dirty="0" smtClean="0">
                <a:solidFill>
                  <a:srgbClr val="FFFF00"/>
                </a:solidFill>
              </a:rPr>
              <a:t>Strongyloides </a:t>
            </a:r>
            <a:r>
              <a:rPr lang="en-US" dirty="0" err="1" smtClean="0">
                <a:solidFill>
                  <a:srgbClr val="FFFF00"/>
                </a:solidFill>
              </a:rPr>
              <a:t>stercoralis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Intestinal obstruction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It’s a clinical feature of  heavy  infection with </a:t>
            </a:r>
            <a:r>
              <a:rPr lang="en-US" dirty="0" err="1" smtClean="0">
                <a:solidFill>
                  <a:srgbClr val="FFFF00"/>
                </a:solidFill>
              </a:rPr>
              <a:t>Ascaris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lumbricoides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Lumbricoides</a:t>
            </a:r>
            <a:r>
              <a:rPr lang="en-US" dirty="0" smtClean="0"/>
              <a:t> Possess 3 types of eggs(ova):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Fertilized egg( round with thin albuminous coat ).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Unfertilized egg( elongate(oval) with thick albuminous coat and contains coarse granules).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Decorticated egg( without albuminous coat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Iron deficiency anemia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Usually associate with moderate and heavy hook worm infection 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Black colored stool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Occur due to presence of occult blood in case of hook worm infection.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Nematodes of large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 .</a:t>
            </a:r>
            <a:r>
              <a:rPr lang="en-US" dirty="0" err="1" smtClean="0"/>
              <a:t>vermicularis</a:t>
            </a:r>
            <a:r>
              <a:rPr lang="en-US" dirty="0" smtClean="0"/>
              <a:t> </a:t>
            </a:r>
          </a:p>
          <a:p>
            <a:r>
              <a:rPr lang="en-US" dirty="0" smtClean="0"/>
              <a:t>T. </a:t>
            </a:r>
            <a:r>
              <a:rPr lang="en-US" dirty="0" err="1" smtClean="0"/>
              <a:t>trichiura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375</Words>
  <Application>Microsoft Office PowerPoint</Application>
  <PresentationFormat>On-screen Show (4:3)</PresentationFormat>
  <Paragraphs>99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Parasitology department Revision </vt:lpstr>
      <vt:lpstr>Nematodes </vt:lpstr>
      <vt:lpstr>Methods of classifications:</vt:lpstr>
      <vt:lpstr>Malabsorption </vt:lpstr>
      <vt:lpstr>Intestinal obstruction </vt:lpstr>
      <vt:lpstr>A. Lumbricoides Possess 3 types of eggs(ova):</vt:lpstr>
      <vt:lpstr>Iron deficiency anemia</vt:lpstr>
      <vt:lpstr>Black colored stool</vt:lpstr>
      <vt:lpstr>Nematodes of large intestine</vt:lpstr>
      <vt:lpstr>Insomnia </vt:lpstr>
      <vt:lpstr>Parathogen</vt:lpstr>
      <vt:lpstr>Identify </vt:lpstr>
      <vt:lpstr>Identify </vt:lpstr>
      <vt:lpstr> Identify ?</vt:lpstr>
      <vt:lpstr>Identify </vt:lpstr>
      <vt:lpstr>Identify </vt:lpstr>
      <vt:lpstr>Identify </vt:lpstr>
      <vt:lpstr>Identify </vt:lpstr>
      <vt:lpstr>Slide 19</vt:lpstr>
      <vt:lpstr>Identify </vt:lpstr>
      <vt:lpstr>Identify </vt:lpstr>
      <vt:lpstr>Table </vt:lpstr>
      <vt:lpstr>Filarial worms </vt:lpstr>
      <vt:lpstr>Lymphatic filarial worms </vt:lpstr>
      <vt:lpstr>Subcutaneous filariasis </vt:lpstr>
      <vt:lpstr>How to differentiate between lymphatic microfilaria?</vt:lpstr>
      <vt:lpstr>Loa loa </vt:lpstr>
      <vt:lpstr>Onchocerca volvulus (subcutaneous filariasis) </vt:lpstr>
      <vt:lpstr>Techniques 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</dc:title>
  <dc:creator>Windows User</dc:creator>
  <cp:lastModifiedBy>Windows User</cp:lastModifiedBy>
  <cp:revision>17</cp:revision>
  <dcterms:created xsi:type="dcterms:W3CDTF">2019-03-09T09:31:47Z</dcterms:created>
  <dcterms:modified xsi:type="dcterms:W3CDTF">2019-03-09T11:52:17Z</dcterms:modified>
</cp:coreProperties>
</file>