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8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9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90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Plasmodium falciparum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Mosab Nouraldein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99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merozoite develop into a trophozoite within a vacuole formed by the internal membrane of the host red cell .</a:t>
            </a:r>
          </a:p>
          <a:p>
            <a:r>
              <a:rPr lang="en-US" dirty="0" smtClean="0"/>
              <a:t>The trophozoite feeds on hemoglobin by ingesting small amounts of red cell cytoplasm .</a:t>
            </a:r>
          </a:p>
          <a:p>
            <a:r>
              <a:rPr lang="en-US" b="1" dirty="0" smtClean="0"/>
              <a:t>Malaria</a:t>
            </a:r>
            <a:r>
              <a:rPr lang="en-US" dirty="0" smtClean="0"/>
              <a:t> </a:t>
            </a:r>
            <a:r>
              <a:rPr lang="en-US" b="1" dirty="0" smtClean="0"/>
              <a:t>pigment ( hemozoin) </a:t>
            </a:r>
            <a:r>
              <a:rPr lang="en-US" dirty="0" smtClean="0"/>
              <a:t>forms as an end-product of hemoglobin breakdown . It accumulates as brown-black granules in the trophozoites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0692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trophozoite grows it becomes globular in form and the vacuole membrane enlarges .</a:t>
            </a:r>
          </a:p>
          <a:p>
            <a:r>
              <a:rPr lang="en-US" b="1" dirty="0" smtClean="0"/>
              <a:t>Maurer’s</a:t>
            </a:r>
            <a:r>
              <a:rPr lang="en-US" dirty="0" smtClean="0"/>
              <a:t> </a:t>
            </a:r>
            <a:r>
              <a:rPr lang="en-US" b="1" dirty="0" smtClean="0"/>
              <a:t>dots</a:t>
            </a:r>
            <a:r>
              <a:rPr lang="en-US" dirty="0" smtClean="0"/>
              <a:t> (</a:t>
            </a:r>
            <a:r>
              <a:rPr lang="en-US" b="1" dirty="0" smtClean="0"/>
              <a:t>clefts</a:t>
            </a:r>
            <a:r>
              <a:rPr lang="en-US" dirty="0" smtClean="0"/>
              <a:t>) form which can be seen in stained preparation as irregular sized mauve-red staining dots.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8269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cells containing late stage trophozoites and schizonts develop small knobs on their surface ( visible by electron microscopy) .</a:t>
            </a:r>
          </a:p>
          <a:p>
            <a:r>
              <a:rPr lang="en-US" dirty="0" smtClean="0"/>
              <a:t>When the trophozoite is fully developed , its nucleus begins to divide , followed by a division of cytoplasm .This process is known as </a:t>
            </a:r>
            <a:r>
              <a:rPr lang="en-US" b="1" dirty="0" smtClean="0"/>
              <a:t>schizogony</a:t>
            </a:r>
            <a:r>
              <a:rPr lang="en-US" dirty="0" smtClean="0"/>
              <a:t> which results in the formation of schizont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2639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mature schizont contain 8-32 merozoites and malaria pigment .</a:t>
            </a:r>
            <a:r>
              <a:rPr lang="en-US" b="1" dirty="0" smtClean="0"/>
              <a:t>P.falciparum erythrocytic schizogony takes place in the capillaries of the internal organs in the body  .</a:t>
            </a:r>
          </a:p>
          <a:p>
            <a:r>
              <a:rPr lang="en-US" dirty="0" smtClean="0"/>
              <a:t>Mature  schizont rupture from the red cells , releasing merozoites , malaria pigment and toxins into the plasma .The entry of toxic metabolites into the blood circulation of the host causes fever and a malarial attack .</a:t>
            </a:r>
          </a:p>
          <a:p>
            <a:r>
              <a:rPr lang="en-US" dirty="0" smtClean="0"/>
              <a:t>The incubation period for P.falciparum ( period from infection to an attack) is 9-14 days.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6299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Those merozoites which are not destroyed by the host’s immune system , invade new RBCs . They develop into trophozoites and schizonts and so cause further red cells to be destroyed .</a:t>
            </a:r>
          </a:p>
          <a:p>
            <a:r>
              <a:rPr lang="en-US" dirty="0" smtClean="0"/>
              <a:t>In falciparum malaria , large numbers of RBCs can become infected and many cells many contain more than one trophozoite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60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several erythrocytic cycles , some of the merozoites enter RBCs and instead of developing into schizonts they follow a sexual development and become gametocytes .</a:t>
            </a:r>
          </a:p>
          <a:p>
            <a:r>
              <a:rPr lang="en-US" dirty="0" smtClean="0"/>
              <a:t>Gametocytes are thought to form in response to developing immunity , lack of nutrients and accumulation of metabolites or parasitic debris . Their presence in blood is not proof of active infection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193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gametocyte need to be by a female Anopheles mosquito in a blood meal , if they are not taken up by a mosquito vector , they die.</a:t>
            </a:r>
          </a:p>
          <a:p>
            <a:r>
              <a:rPr lang="en-US" dirty="0" smtClean="0"/>
              <a:t>In the stomach of the female of Anopheles mosquito , the male gametocyte rapidly divides into a number  of male gametes each with flagellum  ( exflagellation) . These become free and highly motile . Following contact and entry into a female gamete , fertilization occurs. The male nucleus fuses with the female nucleus and a zygote is formed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13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zygote develops into a motile ookinete which penetrate the stomach wall of the Anopheles mosquito forming an oocyst . Inside the oocyst , large numbers of sporozoites are formed , when mature the sporozoites leave the oocyst and spread to all parts of the  mosquito , particularly to the salivary glands , ready to be transmitted when the female of Anopheles mosquito next takes blood meal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129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of the plasmodium falciparum in the Anopheles mosquito       ( sporogongy ) takes 9-10 days at 28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367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8" y="2557463"/>
            <a:ext cx="11273424" cy="3469850"/>
          </a:xfrm>
        </p:spPr>
      </p:pic>
    </p:spTree>
    <p:extLst>
      <p:ext uri="{BB962C8B-B14F-4D97-AF65-F5344CB8AC3E}">
        <p14:creationId xmlns:p14="http://schemas.microsoft.com/office/powerpoint/2010/main" val="42523156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Malaria caused by Plasmodium falciparum is referred to as falciparum malaria , formerly known as subtertian (ST) or malignant malaria ( MT) .</a:t>
            </a:r>
          </a:p>
          <a:p>
            <a:r>
              <a:rPr lang="en-US" dirty="0" smtClean="0"/>
              <a:t>It is the most serious form of the disease and the most wide spread , accounting for up to 80% of malaria cases worldwide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103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Febrile attack ( cold stage, fever stage, sweating stages) .</a:t>
            </a:r>
          </a:p>
          <a:p>
            <a:pPr marL="0" indent="0">
              <a:buNone/>
            </a:pPr>
            <a:r>
              <a:rPr lang="en-US" b="1" dirty="0" smtClean="0"/>
              <a:t>Severe falciparum malaria</a:t>
            </a:r>
          </a:p>
          <a:p>
            <a:r>
              <a:rPr lang="en-US" dirty="0" smtClean="0"/>
              <a:t>Severe falciparum malaria is more likely to occur in non immune person        ( no previous exposure ) , person with lapsed  immunity , pregnant woman , immunosuppressed person , or following splenectomy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781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falciparum malaria should be considered severe when more than 5% of the RBCs become parasitized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919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complication of severe falciparum malaria:</a:t>
            </a:r>
          </a:p>
          <a:p>
            <a:r>
              <a:rPr lang="en-US" dirty="0" smtClean="0"/>
              <a:t>Cerebral malaria </a:t>
            </a:r>
          </a:p>
          <a:p>
            <a:r>
              <a:rPr lang="en-US" dirty="0" smtClean="0"/>
              <a:t>Anemia </a:t>
            </a:r>
          </a:p>
          <a:p>
            <a:r>
              <a:rPr lang="en-US" dirty="0" smtClean="0"/>
              <a:t>Black water fever </a:t>
            </a:r>
          </a:p>
          <a:p>
            <a:r>
              <a:rPr lang="en-US" dirty="0" smtClean="0"/>
              <a:t>Diarrhea &amp; vomiting</a:t>
            </a:r>
          </a:p>
          <a:p>
            <a:r>
              <a:rPr lang="en-US" dirty="0" smtClean="0"/>
              <a:t>Pulmonary </a:t>
            </a:r>
            <a:r>
              <a:rPr lang="en-US" dirty="0" err="1" smtClean="0"/>
              <a:t>oedema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401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2784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resistance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individuals living in malaria endemic areas of the world have a natural resistance to malaria based on the  inheritance of selected resistance genes expressed in RBCs.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62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Genes which select against falciparum malaria include : </a:t>
            </a:r>
          </a:p>
          <a:p>
            <a:r>
              <a:rPr lang="en-US" dirty="0" smtClean="0"/>
              <a:t>Hemoglobin S gene</a:t>
            </a:r>
          </a:p>
          <a:p>
            <a:r>
              <a:rPr lang="en-US" dirty="0" smtClean="0"/>
              <a:t>Thalassemia genes</a:t>
            </a:r>
          </a:p>
          <a:p>
            <a:r>
              <a:rPr lang="en-US" dirty="0" smtClean="0"/>
              <a:t>Glucose -6- phosphate dehydrogenase deficiency genes</a:t>
            </a:r>
          </a:p>
          <a:p>
            <a:r>
              <a:rPr lang="en-US" dirty="0" smtClean="0"/>
              <a:t>Ovalocytosis gene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458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Recrudescence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occurrence of clinical falciparum malaria caused by parasites persisting in the circulation at a subclinical level following a previous attack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7807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Examination of stained  thick blood film , to detect the parasites and to examine white cells for malaria pigment </a:t>
            </a:r>
          </a:p>
          <a:p>
            <a:r>
              <a:rPr lang="en-US" dirty="0" smtClean="0"/>
              <a:t>Examination of stained thin blood film to identify the species and to give estimate of the percentage of RBCs infected .</a:t>
            </a:r>
          </a:p>
          <a:p>
            <a:r>
              <a:rPr lang="en-US" dirty="0" smtClean="0"/>
              <a:t>Examination of buffy coat and RBCs immediately below it after centrifugation of blood in a small narrow bore tube.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218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Immunochromatographic test </a:t>
            </a:r>
          </a:p>
          <a:p>
            <a:r>
              <a:rPr lang="en-US" dirty="0" smtClean="0"/>
              <a:t>ELISA</a:t>
            </a:r>
          </a:p>
          <a:p>
            <a:r>
              <a:rPr lang="en-US" dirty="0" smtClean="0"/>
              <a:t>PCR</a:t>
            </a:r>
          </a:p>
          <a:p>
            <a:r>
              <a:rPr lang="en-US" dirty="0" smtClean="0"/>
              <a:t>Culture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982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parasites may be present </a:t>
            </a:r>
          </a:p>
          <a:p>
            <a:r>
              <a:rPr lang="en-US" dirty="0" smtClean="0"/>
              <a:t>Usually only trophozoite and gametocyte are seen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270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mainly in the hotter and more humid regions of the world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6599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Host RBCs :</a:t>
            </a:r>
          </a:p>
          <a:p>
            <a:r>
              <a:rPr lang="en-US" dirty="0" smtClean="0"/>
              <a:t>Not enlarged</a:t>
            </a:r>
          </a:p>
          <a:p>
            <a:r>
              <a:rPr lang="en-US" dirty="0" smtClean="0"/>
              <a:t>Cells containing late stage trophozoites often show irregular maurer’s dots .</a:t>
            </a:r>
          </a:p>
          <a:p>
            <a:r>
              <a:rPr lang="en-US" dirty="0" smtClean="0"/>
              <a:t>May contain several parasites </a:t>
            </a:r>
          </a:p>
          <a:p>
            <a:r>
              <a:rPr lang="en-US" dirty="0" smtClean="0"/>
              <a:t>Parasite may lay on RBCs membrane ( accole form)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99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Trophozoite ( ring form) :</a:t>
            </a:r>
          </a:p>
          <a:p>
            <a:pPr marL="0" indent="0">
              <a:buNone/>
            </a:pPr>
            <a:r>
              <a:rPr lang="en-US" dirty="0" smtClean="0"/>
              <a:t>Mainly small and delicate with thin ring or part of ring of blue cytoplasm and dark red staining chromatin dot .</a:t>
            </a:r>
          </a:p>
          <a:p>
            <a:pPr marL="0" indent="0">
              <a:buNone/>
            </a:pPr>
            <a:r>
              <a:rPr lang="en-US" dirty="0" smtClean="0"/>
              <a:t>May have double chromatin dot</a:t>
            </a:r>
          </a:p>
          <a:p>
            <a:pPr marL="0" indent="0">
              <a:buNone/>
            </a:pPr>
            <a:r>
              <a:rPr lang="en-US" dirty="0" smtClean="0"/>
              <a:t>in heavy infection few larger and more compact trophozoites may be seen with many small trophozoites 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913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Schizont ( dividing form) </a:t>
            </a:r>
          </a:p>
          <a:p>
            <a:r>
              <a:rPr lang="en-US" dirty="0" smtClean="0"/>
              <a:t>Very rarely seen .</a:t>
            </a:r>
          </a:p>
          <a:p>
            <a:r>
              <a:rPr lang="en-US" dirty="0" smtClean="0"/>
              <a:t>Their presence in peripheral blood indicate heavy infection </a:t>
            </a:r>
          </a:p>
          <a:p>
            <a:r>
              <a:rPr lang="en-US" dirty="0" smtClean="0"/>
              <a:t>Small, immature containing two or four merozoites and clumps of dark colored pigment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6276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Gametocyte ( sexual form) </a:t>
            </a:r>
          </a:p>
          <a:p>
            <a:r>
              <a:rPr lang="en-US" dirty="0" smtClean="0"/>
              <a:t>Typically crescent ( banana , sausage ) shaped with rounded or pointed ends but oval forms may also be seen .</a:t>
            </a:r>
          </a:p>
          <a:p>
            <a:r>
              <a:rPr lang="en-US" dirty="0" smtClean="0"/>
              <a:t>Compared  with the male gametocyte , the female gametocyte stains more deeply and bluer and has more compact nucleus with less scattered pigment granules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77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P.falciparum, stages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979" y="2557463"/>
            <a:ext cx="8976575" cy="3317875"/>
          </a:xfrm>
        </p:spPr>
      </p:pic>
    </p:spTree>
    <p:extLst>
      <p:ext uri="{BB962C8B-B14F-4D97-AF65-F5344CB8AC3E}">
        <p14:creationId xmlns:p14="http://schemas.microsoft.com/office/powerpoint/2010/main" val="1965261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5" y="2557463"/>
            <a:ext cx="10739615" cy="3547123"/>
          </a:xfrm>
        </p:spPr>
      </p:pic>
    </p:spTree>
    <p:extLst>
      <p:ext uri="{BB962C8B-B14F-4D97-AF65-F5344CB8AC3E}">
        <p14:creationId xmlns:p14="http://schemas.microsoft.com/office/powerpoint/2010/main" val="16321153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bites of infected female of Anopheles mosquito</a:t>
            </a:r>
          </a:p>
          <a:p>
            <a:r>
              <a:rPr lang="en-US" dirty="0" smtClean="0"/>
              <a:t>Transfusion of infected donor blood </a:t>
            </a:r>
          </a:p>
          <a:p>
            <a:r>
              <a:rPr lang="en-US" dirty="0" smtClean="0"/>
              <a:t>Injection through  the use of needles and syringes contaminated with infected blood</a:t>
            </a:r>
          </a:p>
          <a:p>
            <a:r>
              <a:rPr lang="en-US" dirty="0" smtClean="0"/>
              <a:t>Congenital transmission occurs , usually when a mother is non- immune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42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Stable malaria : </a:t>
            </a:r>
          </a:p>
          <a:p>
            <a:r>
              <a:rPr lang="en-US" dirty="0" smtClean="0"/>
              <a:t>In areas where malaria transmission is stable , transmission occurs for at least 6 months .</a:t>
            </a:r>
          </a:p>
          <a:p>
            <a:r>
              <a:rPr lang="en-US" dirty="0" smtClean="0"/>
              <a:t>Unstable malaria :</a:t>
            </a:r>
          </a:p>
          <a:p>
            <a:r>
              <a:rPr lang="en-US" dirty="0" smtClean="0"/>
              <a:t>In areas where malaria transmission is unstable there are marked changes in transmission from one season to another and from one year to another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6177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Sporozoite contained in the saliva of an infected Anopheles mosquito are injected into the blood of a human host when it takes a blood meal .</a:t>
            </a:r>
          </a:p>
          <a:p>
            <a:r>
              <a:rPr lang="en-US" dirty="0"/>
              <a:t>T</a:t>
            </a:r>
            <a:r>
              <a:rPr lang="en-US" dirty="0" smtClean="0"/>
              <a:t>he sporozoites are elongate bodies measuring about 11um in length , with a central nucleus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5983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circulating in the blood stream for not more than one hour , the sporozoites enter liver cells ( hepatocytes) .</a:t>
            </a:r>
          </a:p>
          <a:p>
            <a:r>
              <a:rPr lang="en-US" dirty="0" smtClean="0"/>
              <a:t>In liver cells , Plasmodium falciparum grow , multiply and develop directly into schizonts .</a:t>
            </a:r>
          </a:p>
          <a:p>
            <a:r>
              <a:rPr lang="en-US" dirty="0" smtClean="0"/>
              <a:t>The schizonts in the liver are referred to as pre-erythrocytic schizonts or </a:t>
            </a:r>
            <a:r>
              <a:rPr lang="en-US" dirty="0" err="1" smtClean="0"/>
              <a:t>exo</a:t>
            </a:r>
            <a:r>
              <a:rPr lang="en-US" dirty="0" smtClean="0"/>
              <a:t>-erythrocytic schizonts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29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Pre-erythrocytic schizont of P.falciparum take 5-7days to develop .When mature each schizont measures about 60um in diameter and contain up to 30000 merozoites .</a:t>
            </a:r>
          </a:p>
          <a:p>
            <a:r>
              <a:rPr lang="en-US" dirty="0" smtClean="0"/>
              <a:t>When mature , the schizont and liver cell rupture and merozoites enter the bloodstream .To survive , the merozoites must enter red blood cells ( erythrocytes) within few minutes of being released from PE schizont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8243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the merozoites enter red cells in the sinusoids of the liver . A proportion are phagocytosed and destroyed .</a:t>
            </a:r>
          </a:p>
          <a:p>
            <a:r>
              <a:rPr lang="en-US" dirty="0" smtClean="0"/>
              <a:t>Entry of the parasites into red cells starts a cycle in the blood ( erythrocytic cycle) which takes 36-48 hours to complete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838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284</TotalTime>
  <Words>1291</Words>
  <Application>Microsoft Office PowerPoint</Application>
  <PresentationFormat>Widescreen</PresentationFormat>
  <Paragraphs>94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Garamond</vt:lpstr>
      <vt:lpstr>Organic</vt:lpstr>
      <vt:lpstr>Plasmodium falciparum</vt:lpstr>
      <vt:lpstr>Disease </vt:lpstr>
      <vt:lpstr>Distribution </vt:lpstr>
      <vt:lpstr>Modes of transmission </vt:lpstr>
      <vt:lpstr>Types of transmission </vt:lpstr>
      <vt:lpstr>Life cycle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Life cycle </vt:lpstr>
      <vt:lpstr>Clinical features </vt:lpstr>
      <vt:lpstr>PowerPoint Presentation</vt:lpstr>
      <vt:lpstr>PowerPoint Presentation</vt:lpstr>
      <vt:lpstr>PowerPoint Presentation</vt:lpstr>
      <vt:lpstr>Biological resistance </vt:lpstr>
      <vt:lpstr>PowerPoint Presentation</vt:lpstr>
      <vt:lpstr>Recrudescence </vt:lpstr>
      <vt:lpstr>Lab diagnosis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P.falciparum, stages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Plasmodium falciparum</dc:title>
  <dc:creator>Mosab Nouraldein</dc:creator>
  <cp:lastModifiedBy>Mosab Nouraldein</cp:lastModifiedBy>
  <cp:revision>30</cp:revision>
  <dcterms:created xsi:type="dcterms:W3CDTF">2017-05-08T18:17:10Z</dcterms:created>
  <dcterms:modified xsi:type="dcterms:W3CDTF">2018-03-19T07:26:08Z</dcterms:modified>
</cp:coreProperties>
</file>