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0" r:id="rId4"/>
    <p:sldId id="257" r:id="rId5"/>
    <p:sldId id="258" r:id="rId6"/>
    <p:sldId id="261" r:id="rId7"/>
    <p:sldId id="276" r:id="rId8"/>
    <p:sldId id="277" r:id="rId9"/>
    <p:sldId id="278" r:id="rId10"/>
    <p:sldId id="269" r:id="rId11"/>
    <p:sldId id="272" r:id="rId12"/>
    <p:sldId id="262" r:id="rId13"/>
    <p:sldId id="270" r:id="rId14"/>
    <p:sldId id="271" r:id="rId15"/>
    <p:sldId id="263" r:id="rId16"/>
    <p:sldId id="274" r:id="rId17"/>
    <p:sldId id="265" r:id="rId18"/>
    <p:sldId id="266" r:id="rId19"/>
    <p:sldId id="267" r:id="rId20"/>
    <p:sldId id="268" r:id="rId21"/>
    <p:sldId id="264" r:id="rId22"/>
    <p:sldId id="27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0787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10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3335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649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1020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534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9142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389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9919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927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606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156C0-0FDD-461A-A2B7-FC09E700AF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42FC3-9BA1-4251-A158-59D0243C6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1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Enterobius vermicularis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Oxyuris vermicularis , pin worm, thread worm, seat worm , family worm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Mosab Nouraldein </a:t>
            </a:r>
            <a:r>
              <a:rPr lang="en-US" sz="1800" dirty="0" smtClean="0">
                <a:solidFill>
                  <a:srgbClr val="FF0000"/>
                </a:solidFill>
              </a:rPr>
              <a:t>Mohammed</a:t>
            </a:r>
            <a:endParaRPr lang="en-US" sz="1800" dirty="0" smtClean="0">
              <a:solidFill>
                <a:srgbClr val="FF0000"/>
              </a:solidFill>
            </a:endParaRPr>
          </a:p>
          <a:p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553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Enterobius-l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95" y="1825624"/>
            <a:ext cx="10563373" cy="452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9099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5" descr="fig90_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766" y="1970468"/>
            <a:ext cx="9525462" cy="398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049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Mostly are asymptomatic </a:t>
            </a:r>
          </a:p>
          <a:p>
            <a:r>
              <a:rPr lang="en-US" dirty="0" smtClean="0"/>
              <a:t>Symptoms may depend on: </a:t>
            </a:r>
          </a:p>
          <a:p>
            <a:pPr marL="0" indent="0">
              <a:buNone/>
            </a:pPr>
            <a:r>
              <a:rPr lang="en-US" dirty="0" smtClean="0"/>
              <a:t>Patient‘s age </a:t>
            </a:r>
          </a:p>
          <a:p>
            <a:pPr marL="0" indent="0">
              <a:buNone/>
            </a:pPr>
            <a:r>
              <a:rPr lang="en-US" dirty="0" smtClean="0"/>
              <a:t>Patient’s sex </a:t>
            </a:r>
          </a:p>
          <a:p>
            <a:pPr marL="0" indent="0">
              <a:buNone/>
            </a:pPr>
            <a:r>
              <a:rPr lang="en-US" b="1" dirty="0" smtClean="0"/>
              <a:t>Females , children and young adults are often symptomatic than male and older people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331534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Cardinal symptoms 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Perianal pruritus , often worse at night as a result of the nocturnal migration of the female worm 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Excoriation of the perianal skin and bacterial super-infection may occur ( due to continuous scratching of the skin)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Abdominal pain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Weight loss ( seen in heavy infection)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6489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Migration of the worm :</a:t>
            </a:r>
          </a:p>
          <a:p>
            <a:r>
              <a:rPr lang="en-US" dirty="0" smtClean="0"/>
              <a:t>rarely pinworms invade the female genital tract , causing vulvovaginitis  .</a:t>
            </a:r>
          </a:p>
          <a:p>
            <a:r>
              <a:rPr lang="en-US" dirty="0" smtClean="0"/>
              <a:t>Other sites involved are urinary tract , peritoneal cavity  (peritoneal granulomas), lung and liver .</a:t>
            </a:r>
          </a:p>
        </p:txBody>
      </p:sp>
    </p:spTree>
    <p:extLst>
      <p:ext uri="{BB962C8B-B14F-4D97-AF65-F5344CB8AC3E}">
        <p14:creationId xmlns:p14="http://schemas.microsoft.com/office/powerpoint/2010/main" val="2791510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Specimens: </a:t>
            </a:r>
          </a:p>
          <a:p>
            <a:pPr marL="0" indent="0">
              <a:buNone/>
            </a:pPr>
            <a:r>
              <a:rPr lang="en-US" dirty="0" smtClean="0"/>
              <a:t>Perianal swab , stool , urine( female)</a:t>
            </a:r>
          </a:p>
          <a:p>
            <a:pPr marL="0" indent="0">
              <a:buNone/>
            </a:pPr>
            <a:r>
              <a:rPr lang="en-US" dirty="0" smtClean="0"/>
              <a:t>Diagnostic stages:</a:t>
            </a:r>
          </a:p>
          <a:p>
            <a:pPr marL="0" indent="0">
              <a:buNone/>
            </a:pPr>
            <a:r>
              <a:rPr lang="en-US" dirty="0" smtClean="0"/>
              <a:t>Egg , Adult stage .</a:t>
            </a:r>
          </a:p>
          <a:p>
            <a:pPr marL="0" indent="0">
              <a:buNone/>
            </a:pPr>
            <a:r>
              <a:rPr lang="en-US" dirty="0" smtClean="0"/>
              <a:t>Diagnostic methods : </a:t>
            </a:r>
          </a:p>
          <a:p>
            <a:pPr marL="0" indent="0">
              <a:buNone/>
            </a:pPr>
            <a:r>
              <a:rPr lang="en-US" dirty="0" smtClean="0"/>
              <a:t>NIH swab ( </a:t>
            </a:r>
            <a:r>
              <a:rPr lang="en-US" dirty="0"/>
              <a:t>N</a:t>
            </a:r>
            <a:r>
              <a:rPr lang="en-US" dirty="0" smtClean="0"/>
              <a:t>ational Institute of Health) </a:t>
            </a:r>
          </a:p>
          <a:p>
            <a:pPr marL="0" indent="0">
              <a:buNone/>
            </a:pPr>
            <a:r>
              <a:rPr lang="en-US" dirty="0" smtClean="0"/>
              <a:t>Scotch tape technique </a:t>
            </a:r>
          </a:p>
          <a:p>
            <a:pPr marL="0" indent="0">
              <a:buNone/>
            </a:pPr>
            <a:r>
              <a:rPr lang="en-US" dirty="0" smtClean="0"/>
              <a:t>Stool wet mount </a:t>
            </a:r>
          </a:p>
        </p:txBody>
      </p:sp>
    </p:spTree>
    <p:extLst>
      <p:ext uri="{BB962C8B-B14F-4D97-AF65-F5344CB8AC3E}">
        <p14:creationId xmlns:p14="http://schemas.microsoft.com/office/powerpoint/2010/main" val="39788754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Examination of urine deposit</a:t>
            </a:r>
          </a:p>
          <a:p>
            <a:r>
              <a:rPr lang="en-US" dirty="0" smtClean="0"/>
              <a:t>Eggs may be detected beneath the finger nails .</a:t>
            </a:r>
          </a:p>
          <a:p>
            <a:r>
              <a:rPr lang="en-US" dirty="0" smtClean="0"/>
              <a:t>Saturated sodium chloride floatation techniques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736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Morphology:</a:t>
            </a:r>
          </a:p>
          <a:p>
            <a:r>
              <a:rPr lang="en-US" dirty="0" smtClean="0"/>
              <a:t>Adult stage:</a:t>
            </a:r>
          </a:p>
          <a:p>
            <a:pPr marL="0" indent="0">
              <a:buNone/>
            </a:pPr>
            <a:r>
              <a:rPr lang="en-US" dirty="0" smtClean="0"/>
              <a:t>Small</a:t>
            </a:r>
            <a:r>
              <a:rPr lang="en-US" dirty="0"/>
              <a:t> </a:t>
            </a:r>
            <a:r>
              <a:rPr lang="en-US" dirty="0" smtClean="0"/>
              <a:t>, white , and thread like ( hence called thread worm).</a:t>
            </a:r>
          </a:p>
          <a:p>
            <a:pPr marL="0" indent="0">
              <a:buNone/>
            </a:pPr>
            <a:r>
              <a:rPr lang="en-US" dirty="0" smtClean="0"/>
              <a:t>The adult worm bears a wing like expansion of the cuticle near the anterior end , named </a:t>
            </a:r>
            <a:r>
              <a:rPr lang="en-US" b="1" dirty="0" smtClean="0"/>
              <a:t>Cervical</a:t>
            </a:r>
            <a:r>
              <a:rPr lang="en-US" dirty="0" smtClean="0"/>
              <a:t> </a:t>
            </a:r>
            <a:r>
              <a:rPr lang="en-US" b="1" dirty="0" smtClean="0"/>
              <a:t>alae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It has double bulb esophagus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82393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Male is smaller , and the posterior one-third is tightly curved and bears a copulatory bursa with spicules at the posterior end.</a:t>
            </a:r>
          </a:p>
          <a:p>
            <a:r>
              <a:rPr lang="en-US" dirty="0" smtClean="0"/>
              <a:t>Male die soon after fertilization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8117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Female worm is longer , and the posterior one-third is  straight ,thin and pointed ( look like a pin ,hence called  as pin worm)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3971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Enterobius vermicularis = (derived from Greek , enteron = intestine ,</a:t>
            </a:r>
          </a:p>
          <a:p>
            <a:pPr marL="0" indent="0">
              <a:buNone/>
            </a:pPr>
            <a:r>
              <a:rPr lang="en-US" sz="3200" dirty="0" smtClean="0"/>
              <a:t>Bios = life , vermicularis = small worm)</a:t>
            </a:r>
          </a:p>
          <a:p>
            <a:r>
              <a:rPr lang="en-US" sz="3200" dirty="0" smtClean="0"/>
              <a:t>Oxyuris</a:t>
            </a:r>
            <a:r>
              <a:rPr lang="en-US" sz="3200" dirty="0"/>
              <a:t> </a:t>
            </a:r>
            <a:r>
              <a:rPr lang="en-US" sz="3200" dirty="0" smtClean="0"/>
              <a:t>=  sharp tail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839271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Egg :</a:t>
            </a:r>
          </a:p>
          <a:p>
            <a:pPr marL="0" indent="0">
              <a:buNone/>
            </a:pPr>
            <a:r>
              <a:rPr lang="en-US" dirty="0" smtClean="0"/>
              <a:t> planoconvex </a:t>
            </a:r>
          </a:p>
          <a:p>
            <a:pPr marL="0" indent="0">
              <a:buNone/>
            </a:pPr>
            <a:r>
              <a:rPr lang="en-US" dirty="0" smtClean="0"/>
              <a:t>Surrounded by double layered egg shell</a:t>
            </a:r>
          </a:p>
          <a:p>
            <a:pPr marL="0" indent="0">
              <a:buNone/>
            </a:pPr>
            <a:r>
              <a:rPr lang="en-US" dirty="0" smtClean="0"/>
              <a:t>Colorless </a:t>
            </a:r>
          </a:p>
          <a:p>
            <a:pPr marL="0" indent="0">
              <a:buNone/>
            </a:pPr>
            <a:r>
              <a:rPr lang="en-US" dirty="0" smtClean="0"/>
              <a:t>Embryonated when passed fresh </a:t>
            </a:r>
          </a:p>
          <a:p>
            <a:pPr marL="0" indent="0">
              <a:buNone/>
            </a:pPr>
            <a:r>
              <a:rPr lang="en-US" b="1" dirty="0" smtClean="0"/>
              <a:t>Float in saturated salt solution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582" y="1825625"/>
            <a:ext cx="2495550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940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 and  control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education </a:t>
            </a:r>
          </a:p>
          <a:p>
            <a:r>
              <a:rPr lang="en-US" dirty="0" smtClean="0"/>
              <a:t>Community chemotherapy ( mebendazole)</a:t>
            </a:r>
          </a:p>
          <a:p>
            <a:r>
              <a:rPr lang="en-US" dirty="0" smtClean="0"/>
              <a:t>Improvement of personal hygiene 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8956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Classify this parasite?</a:t>
            </a:r>
          </a:p>
          <a:p>
            <a:r>
              <a:rPr lang="en-US" dirty="0" smtClean="0"/>
              <a:t>Mention the routes of transmission?</a:t>
            </a:r>
          </a:p>
          <a:p>
            <a:r>
              <a:rPr lang="en-US" dirty="0" smtClean="0"/>
              <a:t>Describe the egg of Enterobius vermicularis?</a:t>
            </a:r>
          </a:p>
          <a:p>
            <a:r>
              <a:rPr lang="en-US" dirty="0" smtClean="0"/>
              <a:t>Define :</a:t>
            </a:r>
          </a:p>
          <a:p>
            <a:r>
              <a:rPr lang="en-US" dirty="0" smtClean="0"/>
              <a:t>Autoinfection?</a:t>
            </a:r>
          </a:p>
          <a:p>
            <a:r>
              <a:rPr lang="en-US" dirty="0" smtClean="0"/>
              <a:t>Retroinfection ?</a:t>
            </a:r>
          </a:p>
          <a:p>
            <a:r>
              <a:rPr lang="en-US" dirty="0" smtClean="0"/>
              <a:t>discuss – lab diagnosis of pin worm infection?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9119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described first by Linnaeus , in  1758 . </a:t>
            </a:r>
          </a:p>
          <a:p>
            <a:r>
              <a:rPr lang="en-US" dirty="0" smtClean="0"/>
              <a:t>It is the causative agent of Enterobiasis .</a:t>
            </a:r>
          </a:p>
          <a:p>
            <a:r>
              <a:rPr lang="en-US" dirty="0" smtClean="0"/>
              <a:t>It has world wide distribution .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0557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Globally , around 209 million people are infected by pin worms .</a:t>
            </a:r>
          </a:p>
          <a:p>
            <a:r>
              <a:rPr lang="en-US" dirty="0" smtClean="0"/>
              <a:t>The prevalence is maximum in school children between the age of 5 and 10 years .</a:t>
            </a:r>
          </a:p>
          <a:p>
            <a:r>
              <a:rPr lang="en-US" dirty="0" smtClean="0"/>
              <a:t>Prevalence rate has been reported as high as :</a:t>
            </a:r>
          </a:p>
          <a:p>
            <a:pPr marL="0" indent="0">
              <a:buNone/>
            </a:pPr>
            <a:r>
              <a:rPr lang="en-US" dirty="0" smtClean="0"/>
              <a:t>61% in India                39% in Thailand     29% in Denmark</a:t>
            </a:r>
          </a:p>
          <a:p>
            <a:pPr marL="0" indent="0">
              <a:buNone/>
            </a:pPr>
            <a:r>
              <a:rPr lang="en-US" dirty="0" smtClean="0"/>
              <a:t>50% in Britain              37% in Sweden      11% in United States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Sudan</a:t>
            </a:r>
            <a:r>
              <a:rPr lang="en-US" dirty="0" smtClean="0"/>
              <a:t>….??????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2466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Ingestion of Embryonated egg </a:t>
            </a:r>
          </a:p>
          <a:p>
            <a:r>
              <a:rPr lang="en-US" dirty="0" smtClean="0"/>
              <a:t>Inhalation of Embryonated egg </a:t>
            </a:r>
          </a:p>
          <a:p>
            <a:r>
              <a:rPr lang="en-US" b="1" dirty="0" smtClean="0"/>
              <a:t>Autoinfection </a:t>
            </a:r>
          </a:p>
          <a:p>
            <a:r>
              <a:rPr lang="en-US" b="1" dirty="0" smtClean="0"/>
              <a:t>Retroinfection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311222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life cycle ( humans are the only host) </a:t>
            </a:r>
          </a:p>
          <a:p>
            <a:r>
              <a:rPr lang="en-US" dirty="0" smtClean="0"/>
              <a:t>Embryonated egg is the infective stage . </a:t>
            </a:r>
          </a:p>
          <a:p>
            <a:r>
              <a:rPr lang="en-US" dirty="0" smtClean="0"/>
              <a:t>Ingestion of Embryonated egg </a:t>
            </a:r>
          </a:p>
          <a:p>
            <a:r>
              <a:rPr lang="en-US" dirty="0" smtClean="0"/>
              <a:t>Egg hatch in duodenum </a:t>
            </a:r>
          </a:p>
          <a:p>
            <a:r>
              <a:rPr lang="en-US" dirty="0" smtClean="0"/>
              <a:t>Migrate to colon , molt twice and become adult worm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72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Females survive for 5 to 13 weeks , male survive 7 weeks. </a:t>
            </a:r>
          </a:p>
          <a:p>
            <a:r>
              <a:rPr lang="en-US" dirty="0" smtClean="0"/>
              <a:t>Male and female mate in the ileum , after that  male  usually die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0476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fertilized( gravid)  females settle in the large intestine .</a:t>
            </a:r>
          </a:p>
          <a:p>
            <a:r>
              <a:rPr lang="en-US" dirty="0" smtClean="0"/>
              <a:t>The egg laying process begins about five weeks after initial ingestion of pin worm eggs .</a:t>
            </a:r>
          </a:p>
          <a:p>
            <a:r>
              <a:rPr lang="en-US" dirty="0" smtClean="0"/>
              <a:t>The number of eggs in gravid female range from 11000to 16000 egg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6047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gravid female migrate to the rectum, they emerge from the anus ,and deposit eggs .</a:t>
            </a:r>
          </a:p>
          <a:p>
            <a:r>
              <a:rPr lang="en-US" dirty="0" smtClean="0"/>
              <a:t>The females emerge from the anus to obtain oxygen which is necessary for the maturation of eggs .</a:t>
            </a:r>
          </a:p>
          <a:p>
            <a:r>
              <a:rPr lang="en-US" dirty="0" smtClean="0"/>
              <a:t>After depositing egg the female becomes opaque and then die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1885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635</Words>
  <Application>Microsoft Office PowerPoint</Application>
  <PresentationFormat>Widescreen</PresentationFormat>
  <Paragraphs>89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Enterobius vermicularis </vt:lpstr>
      <vt:lpstr>PowerPoint Presentation</vt:lpstr>
      <vt:lpstr>PowerPoint Presentation</vt:lpstr>
      <vt:lpstr>PowerPoint Presentation</vt:lpstr>
      <vt:lpstr>Modes of transmission </vt:lpstr>
      <vt:lpstr>Life cycle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Clinical features </vt:lpstr>
      <vt:lpstr>PowerPoint Presentation</vt:lpstr>
      <vt:lpstr>PowerPoint Presentation</vt:lpstr>
      <vt:lpstr>Laboratory diagnosis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Prevention and  control </vt:lpstr>
      <vt:lpstr>Quiz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Enterobius vermicularis</dc:title>
  <dc:creator>Mosab Nouraldein</dc:creator>
  <cp:lastModifiedBy>Mosab Nouraldein</cp:lastModifiedBy>
  <cp:revision>36</cp:revision>
  <dcterms:created xsi:type="dcterms:W3CDTF">2017-04-14T12:31:22Z</dcterms:created>
  <dcterms:modified xsi:type="dcterms:W3CDTF">2018-03-15T05:35:03Z</dcterms:modified>
</cp:coreProperties>
</file>